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63" roundtripDataSignature="AMtx7mhm4Qma0Rb/RCYCHDlYXbWjS0LC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 name="Google Shape;26;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8" name="Google Shape;108;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8" name="Google Shape;11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8" name="Google Shape;128;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9" name="Google Shape;139;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8" name="Google Shape;148;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9" name="Google Shape;159;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8" name="Google Shape;168;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7" name="Google Shape;177;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5" name="Google Shape;185;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3" name="Google Shape;193;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 name="Google Shape;38;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1" name="Google Shape;201;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16" name="Google Shape;216;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6" name="Google Shape;226;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5" name="Google Shape;235;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3" name="Google Shape;243;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1" name="Google Shape;251;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1" name="Google Shape;261;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9" name="Google Shape;269;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9" name="Google Shape;279;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 name="Google Shape;44;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5" name="Google Shape;45;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7" name="Google Shape;287;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9" name="Google Shape;299;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07" name="Google Shape;307;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5" name="Google Shape;315;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0" name="Google Shape;330;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2" name="Google Shape;342;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0" name="Google Shape;350;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8" name="Google Shape;358;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6" name="Google Shape;366;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2" name="Google Shape;52;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4" name="Google Shape;374;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4" name="Google Shape;384;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2" name="Google Shape;392;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0" name="Google Shape;400;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8" name="Google Shape;408;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6" name="Google Shape;416;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425" name="Google Shape;425;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2" name="Google Shape;432;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0" name="Google Shape;440;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9" name="Google Shape;449;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3" name="Google Shape;63;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7" name="Google Shape;457;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5" name="Google Shape;465;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3" name="Google Shape;473;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481" name="Google Shape;481;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8" name="Google Shape;488;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95" name="Google Shape;495;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5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02" name="Google Shape;502;p5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5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09" name="Google Shape;509;p5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2" name="Google Shape;72;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1" name="Google Shape;81;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0" name="Google Shape;9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9" name="Google Shape;99;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8"/>
          <p:cNvGrpSpPr/>
          <p:nvPr/>
        </p:nvGrpSpPr>
        <p:grpSpPr>
          <a:xfrm>
            <a:off x="944054" y="5369051"/>
            <a:ext cx="7804380" cy="215444"/>
            <a:chOff x="944054" y="5369051"/>
            <a:chExt cx="7804380" cy="215444"/>
          </a:xfrm>
        </p:grpSpPr>
        <p:sp>
          <p:nvSpPr>
            <p:cNvPr id="11" name="Google Shape;11;p58"/>
            <p:cNvSpPr txBox="1"/>
            <p:nvPr/>
          </p:nvSpPr>
          <p:spPr>
            <a:xfrm>
              <a:off x="944054" y="5369051"/>
              <a:ext cx="276870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PROGRAMACIÓN AVANZADA DE BASE DE DATOS  •  SESIÓN 02</a:t>
              </a:r>
              <a:endParaRPr b="0" i="0" sz="800" u="none" cap="none" strike="noStrike">
                <a:solidFill>
                  <a:srgbClr val="7F7F7F"/>
                </a:solidFill>
                <a:latin typeface="Calibri"/>
                <a:ea typeface="Calibri"/>
                <a:cs typeface="Calibri"/>
                <a:sym typeface="Calibri"/>
              </a:endParaRPr>
            </a:p>
          </p:txBody>
        </p:sp>
        <p:sp>
          <p:nvSpPr>
            <p:cNvPr id="12" name="Google Shape;12;p58"/>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600" u="none" cap="none" strike="noStrike">
                  <a:solidFill>
                    <a:srgbClr val="7F7F7F"/>
                  </a:solidFill>
                  <a:latin typeface="Calibri"/>
                  <a:ea typeface="Calibri"/>
                  <a:cs typeface="Calibri"/>
                  <a:sym typeface="Calibri"/>
                </a:rPr>
                <a:t>© 2020 ISIL. Todos los derechos reservados</a:t>
              </a:r>
              <a:endParaRPr/>
            </a:p>
          </p:txBody>
        </p:sp>
      </p:grpSp>
      <p:pic>
        <p:nvPicPr>
          <p:cNvPr id="13" name="Google Shape;13;p58"/>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1800" u="none" cap="none" strike="noStrike">
                <a:solidFill>
                  <a:schemeClr val="lt1"/>
                </a:solidFill>
                <a:latin typeface="Calibri"/>
                <a:ea typeface="Calibri"/>
                <a:cs typeface="Calibri"/>
                <a:sym typeface="Calibri"/>
              </a:rPr>
              <a:t>SESIÓN</a:t>
            </a:r>
            <a:endParaRPr/>
          </a:p>
        </p:txBody>
      </p:sp>
      <p:sp>
        <p:nvSpPr>
          <p:cNvPr id="30" name="Google Shape;30;p1"/>
          <p:cNvSpPr txBox="1"/>
          <p:nvPr/>
        </p:nvSpPr>
        <p:spPr>
          <a:xfrm>
            <a:off x="2051281" y="1730819"/>
            <a:ext cx="96425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02</a:t>
            </a:r>
            <a:endParaRPr/>
          </a:p>
        </p:txBody>
      </p:sp>
      <p:sp>
        <p:nvSpPr>
          <p:cNvPr id="31" name="Google Shape;31;p1"/>
          <p:cNvSpPr txBox="1"/>
          <p:nvPr/>
        </p:nvSpPr>
        <p:spPr>
          <a:xfrm>
            <a:off x="3159592" y="1674447"/>
            <a:ext cx="4596087" cy="98982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lang="es-PE" sz="3600">
                <a:solidFill>
                  <a:srgbClr val="FFFFFF"/>
                </a:solidFill>
                <a:latin typeface="Calibri"/>
                <a:ea typeface="Calibri"/>
                <a:cs typeface="Calibri"/>
                <a:sym typeface="Calibri"/>
              </a:rPr>
              <a:t>TIPOS DE CONSULTAS (PARTE 1)</a:t>
            </a:r>
            <a:endParaRPr/>
          </a:p>
        </p:txBody>
      </p:sp>
      <p:sp>
        <p:nvSpPr>
          <p:cNvPr id="32" name="Google Shape;32;p1"/>
          <p:cNvSpPr txBox="1"/>
          <p:nvPr/>
        </p:nvSpPr>
        <p:spPr>
          <a:xfrm>
            <a:off x="3175138" y="3032326"/>
            <a:ext cx="5612812" cy="2143344"/>
          </a:xfrm>
          <a:prstGeom prst="rect">
            <a:avLst/>
          </a:prstGeom>
          <a:noFill/>
          <a:ln>
            <a:noFill/>
          </a:ln>
        </p:spPr>
        <p:txBody>
          <a:bodyPr anchorCtr="0" anchor="t" bIns="45700" lIns="91425" spcFirstLastPara="1" rIns="91425" wrap="square" tIns="45700">
            <a:spAutoFit/>
          </a:bodyPr>
          <a:lstStyle/>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simples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de selección de registros mediante filtros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agrupadas, funciones de agregación y filtros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Empleo de funciones SQL Server</a:t>
            </a:r>
            <a:endParaRPr/>
          </a:p>
          <a:p>
            <a:pPr indent="-177800" lvl="1" marL="635000" marR="0" rtl="0" algn="just">
              <a:lnSpc>
                <a:spcPct val="120000"/>
              </a:lnSpc>
              <a:spcBef>
                <a:spcPts val="0"/>
              </a:spcBef>
              <a:spcAft>
                <a:spcPts val="0"/>
              </a:spcAft>
              <a:buClr>
                <a:srgbClr val="FFFFFF"/>
              </a:buClr>
              <a:buSzPts val="1120"/>
              <a:buFont typeface="Arial"/>
              <a:buChar char="•"/>
            </a:pPr>
            <a:r>
              <a:rPr b="0" i="0" lang="es-PE" sz="1400" u="none" cap="none" strike="noStrike">
                <a:solidFill>
                  <a:srgbClr val="FFFFFF"/>
                </a:solidFill>
                <a:latin typeface="Calibri"/>
                <a:ea typeface="Calibri"/>
                <a:cs typeface="Calibri"/>
                <a:sym typeface="Calibri"/>
              </a:rPr>
              <a:t>Funciones cadena</a:t>
            </a:r>
            <a:endParaRPr/>
          </a:p>
          <a:p>
            <a:pPr indent="-177800" lvl="1" marL="635000" marR="0" rtl="0" algn="just">
              <a:lnSpc>
                <a:spcPct val="120000"/>
              </a:lnSpc>
              <a:spcBef>
                <a:spcPts val="0"/>
              </a:spcBef>
              <a:spcAft>
                <a:spcPts val="0"/>
              </a:spcAft>
              <a:buClr>
                <a:srgbClr val="FFFFFF"/>
              </a:buClr>
              <a:buSzPts val="1120"/>
              <a:buFont typeface="Arial"/>
              <a:buChar char="•"/>
            </a:pPr>
            <a:r>
              <a:rPr b="0" i="0" lang="es-PE" sz="1400" u="none" cap="none" strike="noStrike">
                <a:solidFill>
                  <a:srgbClr val="FFFFFF"/>
                </a:solidFill>
                <a:latin typeface="Calibri"/>
                <a:ea typeface="Calibri"/>
                <a:cs typeface="Calibri"/>
                <a:sym typeface="Calibri"/>
              </a:rPr>
              <a:t>Funciones numéricas</a:t>
            </a:r>
            <a:endParaRPr/>
          </a:p>
          <a:p>
            <a:pPr indent="-177800" lvl="1" marL="635000" marR="0" rtl="0" algn="just">
              <a:lnSpc>
                <a:spcPct val="120000"/>
              </a:lnSpc>
              <a:spcBef>
                <a:spcPts val="0"/>
              </a:spcBef>
              <a:spcAft>
                <a:spcPts val="0"/>
              </a:spcAft>
              <a:buClr>
                <a:srgbClr val="FFFFFF"/>
              </a:buClr>
              <a:buSzPts val="1120"/>
              <a:buFont typeface="Arial"/>
              <a:buChar char="•"/>
            </a:pPr>
            <a:r>
              <a:rPr b="0" i="0" lang="es-PE" sz="1400" u="none" cap="none" strike="noStrike">
                <a:solidFill>
                  <a:srgbClr val="FFFFFF"/>
                </a:solidFill>
                <a:latin typeface="Calibri"/>
                <a:ea typeface="Calibri"/>
                <a:cs typeface="Calibri"/>
                <a:sym typeface="Calibri"/>
              </a:rPr>
              <a:t>Funciones fecha</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Trabajo práctico</a:t>
            </a:r>
            <a:endParaRPr/>
          </a:p>
        </p:txBody>
      </p:sp>
      <p:cxnSp>
        <p:nvCxnSpPr>
          <p:cNvPr id="33" name="Google Shape;33;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34" name="Google Shape;34;p1"/>
          <p:cNvSpPr/>
          <p:nvPr/>
        </p:nvSpPr>
        <p:spPr>
          <a:xfrm>
            <a:off x="3289191" y="2650893"/>
            <a:ext cx="3499800" cy="3879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Implementación de una base de datos y obtención de datos mediante consultas – UA1</a:t>
            </a:r>
            <a:endParaRPr b="1" sz="1400">
              <a:solidFill>
                <a:srgbClr val="1F85A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0"/>
          <p:cNvSpPr txBox="1"/>
          <p:nvPr/>
        </p:nvSpPr>
        <p:spPr>
          <a:xfrm>
            <a:off x="877100" y="1519915"/>
            <a:ext cx="354527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COMO CONOCER LA RELACIÓN ENTRE TABLAS EN LA BASE DE DATOS</a:t>
            </a:r>
            <a:endParaRPr sz="1600">
              <a:solidFill>
                <a:srgbClr val="262626"/>
              </a:solidFill>
              <a:latin typeface="Calibri"/>
              <a:ea typeface="Calibri"/>
              <a:cs typeface="Calibri"/>
              <a:sym typeface="Calibri"/>
            </a:endParaRPr>
          </a:p>
        </p:txBody>
      </p:sp>
      <p:sp>
        <p:nvSpPr>
          <p:cNvPr id="111" name="Google Shape;111;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12" name="Google Shape;112;p10"/>
          <p:cNvSpPr txBox="1"/>
          <p:nvPr/>
        </p:nvSpPr>
        <p:spPr>
          <a:xfrm>
            <a:off x="1339696" y="2984359"/>
            <a:ext cx="2602510"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es-PE" sz="1600">
                <a:solidFill>
                  <a:schemeClr val="dk1"/>
                </a:solidFill>
                <a:latin typeface="Calibri"/>
                <a:ea typeface="Calibri"/>
                <a:cs typeface="Calibri"/>
                <a:sym typeface="Calibri"/>
              </a:rPr>
              <a:t>En el explorador de objetos ubicar la base de datos creada </a:t>
            </a:r>
            <a:r>
              <a:rPr b="1" lang="es-PE" sz="1600">
                <a:solidFill>
                  <a:srgbClr val="7030A0"/>
                </a:solidFill>
                <a:latin typeface="Calibri"/>
                <a:ea typeface="Calibri"/>
                <a:cs typeface="Calibri"/>
                <a:sym typeface="Calibri"/>
              </a:rPr>
              <a:t>Northwind</a:t>
            </a:r>
            <a:r>
              <a:rPr lang="es-PE" sz="1600">
                <a:solidFill>
                  <a:schemeClr val="dk1"/>
                </a:solidFill>
                <a:latin typeface="Calibri"/>
                <a:ea typeface="Calibri"/>
                <a:cs typeface="Calibri"/>
                <a:sym typeface="Calibri"/>
              </a:rPr>
              <a:t> y desplegar su contenido.</a:t>
            </a:r>
            <a:endParaRPr/>
          </a:p>
        </p:txBody>
      </p:sp>
      <p:pic>
        <p:nvPicPr>
          <p:cNvPr id="113" name="Google Shape;113;p10"/>
          <p:cNvPicPr preferRelativeResize="0"/>
          <p:nvPr/>
        </p:nvPicPr>
        <p:blipFill rotWithShape="1">
          <a:blip r:embed="rId3">
            <a:alphaModFix/>
          </a:blip>
          <a:srcRect b="0" l="0" r="0" t="0"/>
          <a:stretch/>
        </p:blipFill>
        <p:spPr>
          <a:xfrm>
            <a:off x="5790230" y="1563902"/>
            <a:ext cx="1869532" cy="3533970"/>
          </a:xfrm>
          <a:prstGeom prst="rect">
            <a:avLst/>
          </a:prstGeom>
          <a:noFill/>
          <a:ln cap="flat" cmpd="sng" w="9525">
            <a:solidFill>
              <a:schemeClr val="dk1"/>
            </a:solidFill>
            <a:prstDash val="solid"/>
            <a:round/>
            <a:headEnd len="sm" w="sm" type="none"/>
            <a:tailEnd len="sm" w="sm" type="none"/>
          </a:ln>
        </p:spPr>
      </p:pic>
      <p:sp>
        <p:nvSpPr>
          <p:cNvPr id="114" name="Google Shape;114;p10"/>
          <p:cNvSpPr txBox="1"/>
          <p:nvPr/>
        </p:nvSpPr>
        <p:spPr>
          <a:xfrm>
            <a:off x="1071717" y="2118836"/>
            <a:ext cx="3624974" cy="738664"/>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 aspecto importante es conocer la relación existente entre las tablas de la base de datos: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1"/>
          <p:cNvSpPr txBox="1"/>
          <p:nvPr/>
        </p:nvSpPr>
        <p:spPr>
          <a:xfrm>
            <a:off x="782889" y="1645531"/>
            <a:ext cx="333745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
        <p:nvSpPr>
          <p:cNvPr id="121" name="Google Shape;121;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22" name="Google Shape;122;p11"/>
          <p:cNvSpPr txBox="1"/>
          <p:nvPr/>
        </p:nvSpPr>
        <p:spPr>
          <a:xfrm>
            <a:off x="1336128" y="2771629"/>
            <a:ext cx="2501580" cy="181588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2"/>
            </a:pPr>
            <a:r>
              <a:rPr lang="es-PE" sz="1600">
                <a:solidFill>
                  <a:schemeClr val="dk1"/>
                </a:solidFill>
                <a:latin typeface="Calibri"/>
                <a:ea typeface="Calibri"/>
                <a:cs typeface="Calibri"/>
                <a:sym typeface="Calibri"/>
              </a:rPr>
              <a:t>Seleccionar la opción de </a:t>
            </a:r>
            <a:r>
              <a:rPr b="1" lang="es-PE" sz="1600">
                <a:solidFill>
                  <a:srgbClr val="7030A0"/>
                </a:solidFill>
                <a:latin typeface="Calibri"/>
                <a:ea typeface="Calibri"/>
                <a:cs typeface="Calibri"/>
                <a:sym typeface="Calibri"/>
              </a:rPr>
              <a:t>“Diagramas de Base de Datos”</a:t>
            </a:r>
            <a:r>
              <a:rPr lang="es-PE" sz="1600">
                <a:solidFill>
                  <a:schemeClr val="dk1"/>
                </a:solidFill>
                <a:latin typeface="Calibri"/>
                <a:ea typeface="Calibri"/>
                <a:cs typeface="Calibri"/>
                <a:sym typeface="Calibri"/>
              </a:rPr>
              <a:t> y dar clic derecho. Del menú desplegable seleccionar </a:t>
            </a:r>
            <a:r>
              <a:rPr b="1" lang="es-PE" sz="1600">
                <a:solidFill>
                  <a:srgbClr val="7030A0"/>
                </a:solidFill>
                <a:latin typeface="Calibri"/>
                <a:ea typeface="Calibri"/>
                <a:cs typeface="Calibri"/>
                <a:sym typeface="Calibri"/>
              </a:rPr>
              <a:t>“Nuevo Diagrama de Base de Datos”</a:t>
            </a:r>
            <a:r>
              <a:rPr lang="es-PE" sz="1600">
                <a:solidFill>
                  <a:schemeClr val="dk1"/>
                </a:solidFill>
                <a:latin typeface="Calibri"/>
                <a:ea typeface="Calibri"/>
                <a:cs typeface="Calibri"/>
                <a:sym typeface="Calibri"/>
              </a:rPr>
              <a:t>.</a:t>
            </a:r>
            <a:endParaRPr/>
          </a:p>
        </p:txBody>
      </p:sp>
      <p:pic>
        <p:nvPicPr>
          <p:cNvPr id="123" name="Google Shape;123;p11"/>
          <p:cNvPicPr preferRelativeResize="0"/>
          <p:nvPr/>
        </p:nvPicPr>
        <p:blipFill rotWithShape="1">
          <a:blip r:embed="rId3">
            <a:alphaModFix/>
          </a:blip>
          <a:srcRect b="0" l="0" r="0" t="0"/>
          <a:stretch/>
        </p:blipFill>
        <p:spPr>
          <a:xfrm>
            <a:off x="5159434" y="1883635"/>
            <a:ext cx="3598941" cy="2851704"/>
          </a:xfrm>
          <a:prstGeom prst="rect">
            <a:avLst/>
          </a:prstGeom>
          <a:noFill/>
          <a:ln cap="flat" cmpd="sng" w="9525">
            <a:solidFill>
              <a:schemeClr val="dk1"/>
            </a:solidFill>
            <a:prstDash val="solid"/>
            <a:round/>
            <a:headEnd len="sm" w="sm" type="none"/>
            <a:tailEnd len="sm" w="sm" type="none"/>
          </a:ln>
        </p:spPr>
      </p:pic>
      <p:sp>
        <p:nvSpPr>
          <p:cNvPr id="124" name="Google Shape;124;p11"/>
          <p:cNvSpPr txBox="1"/>
          <p:nvPr/>
        </p:nvSpPr>
        <p:spPr>
          <a:xfrm>
            <a:off x="782889" y="2237804"/>
            <a:ext cx="4473526" cy="492443"/>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 aspecto importante es conocer la relación existente entre las tablas de la base de datos: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31" name="Google Shape;131;p12"/>
          <p:cNvSpPr txBox="1"/>
          <p:nvPr/>
        </p:nvSpPr>
        <p:spPr>
          <a:xfrm>
            <a:off x="768222" y="1903007"/>
            <a:ext cx="3145095"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3"/>
            </a:pPr>
            <a:r>
              <a:rPr lang="es-PE" sz="1600">
                <a:solidFill>
                  <a:schemeClr val="dk1"/>
                </a:solidFill>
                <a:latin typeface="Calibri"/>
                <a:ea typeface="Calibri"/>
                <a:cs typeface="Calibri"/>
                <a:sym typeface="Calibri"/>
              </a:rPr>
              <a:t>En caso de obtener el siguiente mensaje dar clic en “Sí”.</a:t>
            </a:r>
            <a:endParaRPr/>
          </a:p>
        </p:txBody>
      </p:sp>
      <p:sp>
        <p:nvSpPr>
          <p:cNvPr id="132" name="Google Shape;132;p12"/>
          <p:cNvSpPr txBox="1"/>
          <p:nvPr/>
        </p:nvSpPr>
        <p:spPr>
          <a:xfrm>
            <a:off x="768223" y="3616693"/>
            <a:ext cx="3791891"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4"/>
            </a:pPr>
            <a:r>
              <a:rPr lang="es-PE" sz="1600">
                <a:solidFill>
                  <a:schemeClr val="dk1"/>
                </a:solidFill>
                <a:latin typeface="Calibri"/>
                <a:ea typeface="Calibri"/>
                <a:cs typeface="Calibri"/>
                <a:sym typeface="Calibri"/>
              </a:rPr>
              <a:t>A continuación, se mostrará una lista de tablas. Se debe seleccionar todas y dar clic en </a:t>
            </a:r>
            <a:r>
              <a:rPr b="1" lang="es-PE" sz="1600">
                <a:solidFill>
                  <a:srgbClr val="7030A0"/>
                </a:solidFill>
                <a:latin typeface="Calibri"/>
                <a:ea typeface="Calibri"/>
                <a:cs typeface="Calibri"/>
                <a:sym typeface="Calibri"/>
              </a:rPr>
              <a:t>“Agregar”.</a:t>
            </a:r>
            <a:endParaRPr/>
          </a:p>
        </p:txBody>
      </p:sp>
      <p:pic>
        <p:nvPicPr>
          <p:cNvPr id="133" name="Google Shape;133;p12"/>
          <p:cNvPicPr preferRelativeResize="0"/>
          <p:nvPr/>
        </p:nvPicPr>
        <p:blipFill rotWithShape="1">
          <a:blip r:embed="rId3">
            <a:alphaModFix/>
          </a:blip>
          <a:srcRect b="0" l="0" r="0" t="0"/>
          <a:stretch/>
        </p:blipFill>
        <p:spPr>
          <a:xfrm>
            <a:off x="4495343" y="1453886"/>
            <a:ext cx="4228897" cy="1026629"/>
          </a:xfrm>
          <a:prstGeom prst="rect">
            <a:avLst/>
          </a:prstGeom>
          <a:noFill/>
          <a:ln>
            <a:noFill/>
          </a:ln>
        </p:spPr>
      </p:pic>
      <p:pic>
        <p:nvPicPr>
          <p:cNvPr id="134" name="Google Shape;134;p12"/>
          <p:cNvPicPr preferRelativeResize="0"/>
          <p:nvPr/>
        </p:nvPicPr>
        <p:blipFill rotWithShape="1">
          <a:blip r:embed="rId4">
            <a:alphaModFix/>
          </a:blip>
          <a:srcRect b="0" l="0" r="0" t="0"/>
          <a:stretch/>
        </p:blipFill>
        <p:spPr>
          <a:xfrm>
            <a:off x="4875593" y="2679608"/>
            <a:ext cx="3337823" cy="2612834"/>
          </a:xfrm>
          <a:prstGeom prst="rect">
            <a:avLst/>
          </a:prstGeom>
          <a:noFill/>
          <a:ln cap="flat" cmpd="sng" w="9525">
            <a:solidFill>
              <a:schemeClr val="dk1"/>
            </a:solidFill>
            <a:prstDash val="solid"/>
            <a:round/>
            <a:headEnd len="sm" w="sm" type="none"/>
            <a:tailEnd len="sm" w="sm" type="none"/>
          </a:ln>
        </p:spPr>
      </p:pic>
      <p:sp>
        <p:nvSpPr>
          <p:cNvPr id="135" name="Google Shape;135;p12"/>
          <p:cNvSpPr txBox="1"/>
          <p:nvPr/>
        </p:nvSpPr>
        <p:spPr>
          <a:xfrm>
            <a:off x="791996" y="1257559"/>
            <a:ext cx="312132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42" name="Google Shape;142;p13"/>
          <p:cNvSpPr txBox="1"/>
          <p:nvPr/>
        </p:nvSpPr>
        <p:spPr>
          <a:xfrm>
            <a:off x="514942" y="1686085"/>
            <a:ext cx="1952940"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5"/>
            </a:pPr>
            <a:r>
              <a:rPr lang="es-PE" sz="1600">
                <a:solidFill>
                  <a:schemeClr val="dk1"/>
                </a:solidFill>
                <a:latin typeface="Calibri"/>
                <a:ea typeface="Calibri"/>
                <a:cs typeface="Calibri"/>
                <a:sym typeface="Calibri"/>
              </a:rPr>
              <a:t>Esperar unos segundos mientras se genera el diagrama de base de datos.</a:t>
            </a:r>
            <a:endParaRPr/>
          </a:p>
        </p:txBody>
      </p:sp>
      <p:pic>
        <p:nvPicPr>
          <p:cNvPr id="143" name="Google Shape;143;p13"/>
          <p:cNvPicPr preferRelativeResize="0"/>
          <p:nvPr/>
        </p:nvPicPr>
        <p:blipFill rotWithShape="1">
          <a:blip r:embed="rId3">
            <a:alphaModFix/>
          </a:blip>
          <a:srcRect b="0" l="0" r="0" t="0"/>
          <a:stretch/>
        </p:blipFill>
        <p:spPr>
          <a:xfrm>
            <a:off x="2467882" y="1809058"/>
            <a:ext cx="6268243" cy="3253780"/>
          </a:xfrm>
          <a:prstGeom prst="rect">
            <a:avLst/>
          </a:prstGeom>
          <a:noFill/>
          <a:ln cap="flat" cmpd="sng" w="9525">
            <a:solidFill>
              <a:schemeClr val="dk1"/>
            </a:solidFill>
            <a:prstDash val="solid"/>
            <a:round/>
            <a:headEnd len="sm" w="sm" type="none"/>
            <a:tailEnd len="sm" w="sm" type="none"/>
          </a:ln>
        </p:spPr>
      </p:pic>
      <p:sp>
        <p:nvSpPr>
          <p:cNvPr id="144" name="Google Shape;144;p13"/>
          <p:cNvSpPr txBox="1"/>
          <p:nvPr/>
        </p:nvSpPr>
        <p:spPr>
          <a:xfrm>
            <a:off x="598812" y="1332098"/>
            <a:ext cx="606799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51" name="Google Shape;151;p14"/>
          <p:cNvSpPr txBox="1"/>
          <p:nvPr/>
        </p:nvSpPr>
        <p:spPr>
          <a:xfrm>
            <a:off x="482693" y="1270449"/>
            <a:ext cx="7381200" cy="585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6"/>
            </a:pPr>
            <a:r>
              <a:rPr lang="es-PE" sz="1600">
                <a:solidFill>
                  <a:schemeClr val="dk1"/>
                </a:solidFill>
                <a:latin typeface="Calibri"/>
                <a:ea typeface="Calibri"/>
                <a:cs typeface="Calibri"/>
                <a:sym typeface="Calibri"/>
              </a:rPr>
              <a:t>Finalmente, dar grabar, da un nombre al diagrama y asegurar que se visualiza en el explorador de objetos.</a:t>
            </a:r>
            <a:endParaRPr b="1" sz="1600">
              <a:solidFill>
                <a:srgbClr val="7030A0"/>
              </a:solidFill>
              <a:latin typeface="Calibri"/>
              <a:ea typeface="Calibri"/>
              <a:cs typeface="Calibri"/>
              <a:sym typeface="Calibri"/>
            </a:endParaRPr>
          </a:p>
        </p:txBody>
      </p:sp>
      <p:pic>
        <p:nvPicPr>
          <p:cNvPr id="152" name="Google Shape;152;p14"/>
          <p:cNvPicPr preferRelativeResize="0"/>
          <p:nvPr/>
        </p:nvPicPr>
        <p:blipFill rotWithShape="1">
          <a:blip r:embed="rId3">
            <a:alphaModFix/>
          </a:blip>
          <a:srcRect b="0" l="0" r="0" t="0"/>
          <a:stretch/>
        </p:blipFill>
        <p:spPr>
          <a:xfrm>
            <a:off x="586158" y="1996962"/>
            <a:ext cx="5776171" cy="2564787"/>
          </a:xfrm>
          <a:prstGeom prst="rect">
            <a:avLst/>
          </a:prstGeom>
          <a:noFill/>
          <a:ln cap="flat" cmpd="sng" w="9525">
            <a:solidFill>
              <a:schemeClr val="dk1"/>
            </a:solidFill>
            <a:prstDash val="solid"/>
            <a:round/>
            <a:headEnd len="sm" w="sm" type="none"/>
            <a:tailEnd len="sm" w="sm" type="none"/>
          </a:ln>
        </p:spPr>
      </p:pic>
      <p:pic>
        <p:nvPicPr>
          <p:cNvPr id="153" name="Google Shape;153;p14"/>
          <p:cNvPicPr preferRelativeResize="0"/>
          <p:nvPr/>
        </p:nvPicPr>
        <p:blipFill rotWithShape="1">
          <a:blip r:embed="rId4">
            <a:alphaModFix/>
          </a:blip>
          <a:srcRect b="0" l="0" r="0" t="0"/>
          <a:stretch/>
        </p:blipFill>
        <p:spPr>
          <a:xfrm>
            <a:off x="6952086" y="2271011"/>
            <a:ext cx="1680573" cy="2016688"/>
          </a:xfrm>
          <a:prstGeom prst="rect">
            <a:avLst/>
          </a:prstGeom>
          <a:noFill/>
          <a:ln cap="flat" cmpd="sng" w="9525">
            <a:solidFill>
              <a:schemeClr val="dk1"/>
            </a:solidFill>
            <a:prstDash val="solid"/>
            <a:round/>
            <a:headEnd len="sm" w="sm" type="none"/>
            <a:tailEnd len="sm" w="sm" type="none"/>
          </a:ln>
        </p:spPr>
      </p:pic>
      <p:sp>
        <p:nvSpPr>
          <p:cNvPr id="154" name="Google Shape;154;p14"/>
          <p:cNvSpPr txBox="1"/>
          <p:nvPr/>
        </p:nvSpPr>
        <p:spPr>
          <a:xfrm>
            <a:off x="586159" y="1005600"/>
            <a:ext cx="644074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
        <p:nvSpPr>
          <p:cNvPr id="155" name="Google Shape;155;p14"/>
          <p:cNvSpPr/>
          <p:nvPr/>
        </p:nvSpPr>
        <p:spPr>
          <a:xfrm>
            <a:off x="6459206" y="3151936"/>
            <a:ext cx="387690" cy="254837"/>
          </a:xfrm>
          <a:prstGeom prst="rightArrow">
            <a:avLst>
              <a:gd fmla="val 50000" name="adj1"/>
              <a:gd fmla="val 50000" name="adj2"/>
            </a:avLst>
          </a:prstGeom>
          <a:gradFill>
            <a:gsLst>
              <a:gs pos="0">
                <a:srgbClr val="7F5AAB"/>
              </a:gs>
              <a:gs pos="100000">
                <a:srgbClr val="C7AEED"/>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62" name="Google Shape;162;p15"/>
          <p:cNvSpPr txBox="1"/>
          <p:nvPr/>
        </p:nvSpPr>
        <p:spPr>
          <a:xfrm>
            <a:off x="602782" y="1381980"/>
            <a:ext cx="176634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63" name="Google Shape;163;p15"/>
          <p:cNvPicPr preferRelativeResize="0"/>
          <p:nvPr/>
        </p:nvPicPr>
        <p:blipFill rotWithShape="1">
          <a:blip r:embed="rId3">
            <a:alphaModFix/>
          </a:blip>
          <a:srcRect b="0" l="0" r="0" t="0"/>
          <a:stretch/>
        </p:blipFill>
        <p:spPr>
          <a:xfrm>
            <a:off x="2792167" y="1296943"/>
            <a:ext cx="5883521" cy="3664966"/>
          </a:xfrm>
          <a:prstGeom prst="rect">
            <a:avLst/>
          </a:prstGeom>
          <a:noFill/>
          <a:ln cap="flat" cmpd="sng" w="9525">
            <a:solidFill>
              <a:schemeClr val="dk1"/>
            </a:solidFill>
            <a:prstDash val="solid"/>
            <a:round/>
            <a:headEnd len="sm" w="sm" type="none"/>
            <a:tailEnd len="sm" w="sm" type="none"/>
          </a:ln>
        </p:spPr>
      </p:pic>
      <p:sp>
        <p:nvSpPr>
          <p:cNvPr id="164" name="Google Shape;164;p15"/>
          <p:cNvSpPr txBox="1"/>
          <p:nvPr/>
        </p:nvSpPr>
        <p:spPr>
          <a:xfrm>
            <a:off x="663742" y="1778475"/>
            <a:ext cx="2004644" cy="2308324"/>
          </a:xfrm>
          <a:prstGeom prst="rect">
            <a:avLst/>
          </a:prstGeom>
          <a:noFill/>
          <a:ln>
            <a:noFill/>
          </a:ln>
        </p:spPr>
        <p:txBody>
          <a:bodyPr anchorCtr="0" anchor="t" bIns="0" lIns="0" spcFirstLastPara="1" rIns="0" wrap="square" tIns="0">
            <a:spAutoFit/>
          </a:bodyPr>
          <a:lstStyle/>
          <a:p>
            <a:pPr indent="-133350" lvl="0" marL="183175" marR="0" rtl="0" algn="l">
              <a:spcBef>
                <a:spcPts val="0"/>
              </a:spcBef>
              <a:spcAft>
                <a:spcPts val="0"/>
              </a:spcAft>
              <a:buClr>
                <a:schemeClr val="dk1"/>
              </a:buClr>
              <a:buSzPts val="600"/>
              <a:buFont typeface="Arial"/>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 continuación, iniciar el desarrollo de consultas en SQL con la expresión DML </a:t>
            </a:r>
            <a:r>
              <a:rPr b="1" lang="es-PE" sz="1600">
                <a:solidFill>
                  <a:srgbClr val="7030A0"/>
                </a:solidFill>
                <a:latin typeface="Calibri"/>
                <a:ea typeface="Calibri"/>
                <a:cs typeface="Calibri"/>
                <a:sym typeface="Calibri"/>
              </a:rPr>
              <a:t>SELECT</a:t>
            </a:r>
            <a:r>
              <a:rPr lang="es-PE" sz="1600">
                <a:solidFill>
                  <a:srgbClr val="262626"/>
                </a:solidFill>
                <a:latin typeface="Calibri"/>
                <a:ea typeface="Calibri"/>
                <a:cs typeface="Calibri"/>
                <a:sym typeface="Calibri"/>
              </a:rPr>
              <a:t>, sobre la base de datos </a:t>
            </a:r>
            <a:r>
              <a:rPr b="1" lang="es-PE" sz="1600">
                <a:solidFill>
                  <a:srgbClr val="7030A0"/>
                </a:solidFill>
                <a:latin typeface="Calibri"/>
                <a:ea typeface="Calibri"/>
                <a:cs typeface="Calibri"/>
                <a:sym typeface="Calibri"/>
              </a:rPr>
              <a:t>Northwind</a:t>
            </a:r>
            <a:r>
              <a:rPr lang="es-PE" sz="1600">
                <a:solidFill>
                  <a:schemeClr val="dk1"/>
                </a:solidFill>
                <a:latin typeface="Calibri"/>
                <a:ea typeface="Calibri"/>
                <a:cs typeface="Calibri"/>
                <a:sym typeface="Calibri"/>
              </a:rPr>
              <a:t>,</a:t>
            </a:r>
            <a:r>
              <a:rPr lang="es-PE" sz="1600">
                <a:solidFill>
                  <a:srgbClr val="262626"/>
                </a:solidFill>
                <a:latin typeface="Calibri"/>
                <a:ea typeface="Calibri"/>
                <a:cs typeface="Calibri"/>
                <a:sym typeface="Calibri"/>
              </a:rPr>
              <a:t> la cual tiene el siguiente modelo: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71" name="Google Shape;171;p16"/>
          <p:cNvSpPr txBox="1"/>
          <p:nvPr/>
        </p:nvSpPr>
        <p:spPr>
          <a:xfrm>
            <a:off x="993480" y="960993"/>
            <a:ext cx="6379910" cy="58477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Iniciar un nuevo editor (SQL Query) y realizar las siguientes consultas SQL:</a:t>
            </a:r>
            <a:endParaRPr/>
          </a:p>
        </p:txBody>
      </p:sp>
      <p:pic>
        <p:nvPicPr>
          <p:cNvPr id="172" name="Google Shape;172;p16"/>
          <p:cNvPicPr preferRelativeResize="0"/>
          <p:nvPr/>
        </p:nvPicPr>
        <p:blipFill rotWithShape="1">
          <a:blip r:embed="rId3">
            <a:alphaModFix/>
          </a:blip>
          <a:srcRect b="0" l="1571" r="2915" t="1891"/>
          <a:stretch/>
        </p:blipFill>
        <p:spPr>
          <a:xfrm>
            <a:off x="1076241" y="1755970"/>
            <a:ext cx="6894414" cy="2559935"/>
          </a:xfrm>
          <a:prstGeom prst="rect">
            <a:avLst/>
          </a:prstGeom>
          <a:noFill/>
          <a:ln cap="flat" cmpd="sng" w="9525">
            <a:solidFill>
              <a:schemeClr val="dk1"/>
            </a:solidFill>
            <a:prstDash val="solid"/>
            <a:round/>
            <a:headEnd len="sm" w="sm" type="none"/>
            <a:tailEnd len="sm" w="sm" type="none"/>
          </a:ln>
        </p:spPr>
      </p:pic>
      <p:sp>
        <p:nvSpPr>
          <p:cNvPr id="173" name="Google Shape;173;p16"/>
          <p:cNvSpPr txBox="1"/>
          <p:nvPr/>
        </p:nvSpPr>
        <p:spPr>
          <a:xfrm>
            <a:off x="1076241" y="4605344"/>
            <a:ext cx="6894414" cy="523220"/>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rgbClr val="366092"/>
                </a:solidFill>
                <a:latin typeface="Calibri"/>
                <a:ea typeface="Calibri"/>
                <a:cs typeface="Calibri"/>
                <a:sym typeface="Calibri"/>
              </a:rPr>
              <a:t>Nota importante: </a:t>
            </a:r>
            <a:r>
              <a:rPr lang="es-PE" sz="1400">
                <a:solidFill>
                  <a:schemeClr val="dk1"/>
                </a:solidFill>
                <a:latin typeface="Calibri"/>
                <a:ea typeface="Calibri"/>
                <a:cs typeface="Calibri"/>
                <a:sym typeface="Calibri"/>
              </a:rPr>
              <a:t>ejecutar previamente “</a:t>
            </a:r>
            <a:r>
              <a:rPr b="1" lang="es-PE" sz="1400">
                <a:solidFill>
                  <a:schemeClr val="dk1"/>
                </a:solidFill>
                <a:latin typeface="Calibri"/>
                <a:ea typeface="Calibri"/>
                <a:cs typeface="Calibri"/>
                <a:sym typeface="Calibri"/>
              </a:rPr>
              <a:t>USE </a:t>
            </a:r>
            <a:r>
              <a:rPr b="1" lang="es-PE" sz="1400">
                <a:solidFill>
                  <a:srgbClr val="7030A0"/>
                </a:solidFill>
                <a:latin typeface="Calibri"/>
                <a:ea typeface="Calibri"/>
                <a:cs typeface="Calibri"/>
                <a:sym typeface="Calibri"/>
              </a:rPr>
              <a:t>Northwind</a:t>
            </a:r>
            <a:r>
              <a:rPr b="1" lang="es-PE" sz="1400">
                <a:solidFill>
                  <a:schemeClr val="dk1"/>
                </a:solidFill>
                <a:latin typeface="Calibri"/>
                <a:ea typeface="Calibri"/>
                <a:cs typeface="Calibri"/>
                <a:sym typeface="Calibri"/>
              </a:rPr>
              <a:t>”</a:t>
            </a:r>
            <a:r>
              <a:rPr b="1" lang="es-PE" sz="1400">
                <a:solidFill>
                  <a:srgbClr val="7030A0"/>
                </a:solidFill>
                <a:latin typeface="Calibri"/>
                <a:ea typeface="Calibri"/>
                <a:cs typeface="Calibri"/>
                <a:sym typeface="Calibri"/>
              </a:rPr>
              <a:t> </a:t>
            </a:r>
            <a:r>
              <a:rPr lang="es-PE" sz="1400">
                <a:solidFill>
                  <a:schemeClr val="dk1"/>
                </a:solidFill>
                <a:latin typeface="Calibri"/>
                <a:ea typeface="Calibri"/>
                <a:cs typeface="Calibri"/>
                <a:sym typeface="Calibri"/>
              </a:rPr>
              <a:t>para indicar a </a:t>
            </a:r>
            <a:r>
              <a:rPr b="1" lang="es-PE" sz="1400">
                <a:solidFill>
                  <a:srgbClr val="7030A0"/>
                </a:solidFill>
                <a:latin typeface="Calibri"/>
                <a:ea typeface="Calibri"/>
                <a:cs typeface="Calibri"/>
                <a:sym typeface="Calibri"/>
              </a:rPr>
              <a:t>SQL Management </a:t>
            </a:r>
            <a:r>
              <a:rPr lang="es-PE" sz="1400">
                <a:solidFill>
                  <a:schemeClr val="dk1"/>
                </a:solidFill>
                <a:latin typeface="Calibri"/>
                <a:ea typeface="Calibri"/>
                <a:cs typeface="Calibri"/>
                <a:sym typeface="Calibri"/>
              </a:rPr>
              <a:t>que las sentencias se ejecutarán en esta base de datos.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80" name="Google Shape;180;p17"/>
          <p:cNvSpPr txBox="1"/>
          <p:nvPr/>
        </p:nvSpPr>
        <p:spPr>
          <a:xfrm>
            <a:off x="2046509" y="1503316"/>
            <a:ext cx="374477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81" name="Google Shape;181;p17"/>
          <p:cNvPicPr preferRelativeResize="0"/>
          <p:nvPr/>
        </p:nvPicPr>
        <p:blipFill rotWithShape="1">
          <a:blip r:embed="rId3">
            <a:alphaModFix/>
          </a:blip>
          <a:srcRect b="27101" l="1381" r="1978" t="0"/>
          <a:stretch/>
        </p:blipFill>
        <p:spPr>
          <a:xfrm>
            <a:off x="2046509" y="1930387"/>
            <a:ext cx="5243639" cy="2973186"/>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88" name="Google Shape;188;p18"/>
          <p:cNvSpPr txBox="1"/>
          <p:nvPr/>
        </p:nvSpPr>
        <p:spPr>
          <a:xfrm>
            <a:off x="1912042" y="1212372"/>
            <a:ext cx="371152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89" name="Google Shape;189;p18"/>
          <p:cNvPicPr preferRelativeResize="0"/>
          <p:nvPr/>
        </p:nvPicPr>
        <p:blipFill rotWithShape="1">
          <a:blip r:embed="rId3">
            <a:alphaModFix/>
          </a:blip>
          <a:srcRect b="14979" l="0" r="1036" t="0"/>
          <a:stretch/>
        </p:blipFill>
        <p:spPr>
          <a:xfrm>
            <a:off x="1912042" y="1642427"/>
            <a:ext cx="5678774" cy="3290477"/>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96" name="Google Shape;196;p19"/>
          <p:cNvSpPr txBox="1"/>
          <p:nvPr/>
        </p:nvSpPr>
        <p:spPr>
          <a:xfrm>
            <a:off x="2089659" y="1105955"/>
            <a:ext cx="348708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97" name="Google Shape;197;p19"/>
          <p:cNvPicPr preferRelativeResize="0"/>
          <p:nvPr/>
        </p:nvPicPr>
        <p:blipFill rotWithShape="1">
          <a:blip r:embed="rId3">
            <a:alphaModFix/>
          </a:blip>
          <a:srcRect b="0" l="0" r="0" t="0"/>
          <a:stretch/>
        </p:blipFill>
        <p:spPr>
          <a:xfrm>
            <a:off x="2089659" y="1460900"/>
            <a:ext cx="5121084" cy="37371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1" name="Google Shape;41;p2"/>
          <p:cNvSpPr txBox="1"/>
          <p:nvPr/>
        </p:nvSpPr>
        <p:spPr>
          <a:xfrm>
            <a:off x="653843" y="1133951"/>
            <a:ext cx="7836300" cy="24627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rgbClr val="262626"/>
                </a:solidFill>
                <a:latin typeface="Calibri"/>
                <a:ea typeface="Calibri"/>
                <a:cs typeface="Calibri"/>
                <a:sym typeface="Calibri"/>
              </a:rPr>
              <a:t>Durante esta sesión:</a:t>
            </a:r>
            <a:endParaRPr/>
          </a:p>
          <a:p>
            <a:pPr indent="0" lvl="0" marL="11725" marR="0" rtl="0" algn="l">
              <a:spcBef>
                <a:spcPts val="0"/>
              </a:spcBef>
              <a:spcAft>
                <a:spcPts val="0"/>
              </a:spcAft>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Aprenderás a implementar consultas para devolver datos.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Realizarás filtros en la data usando WHERE con expresiones condicionales como “LIKE”, “BETWEEN”, “IN”, “EXISTS”.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Realizarás consultas agrupadas con GROUP BY y filtros con HAVING.</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Identificarás las principales funciones en SQL Server para elaborar consultas.</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204" name="Google Shape;204;p20"/>
          <p:cNvSpPr txBox="1"/>
          <p:nvPr/>
        </p:nvSpPr>
        <p:spPr>
          <a:xfrm>
            <a:off x="997526" y="1526626"/>
            <a:ext cx="3520332"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205" name="Google Shape;205;p20"/>
          <p:cNvPicPr preferRelativeResize="0"/>
          <p:nvPr/>
        </p:nvPicPr>
        <p:blipFill rotWithShape="1">
          <a:blip r:embed="rId3">
            <a:alphaModFix/>
          </a:blip>
          <a:srcRect b="14286" l="0" r="0" t="0"/>
          <a:stretch/>
        </p:blipFill>
        <p:spPr>
          <a:xfrm>
            <a:off x="997526" y="1942532"/>
            <a:ext cx="7626433" cy="2728853"/>
          </a:xfrm>
          <a:prstGeom prst="rect">
            <a:avLst/>
          </a:prstGeom>
          <a:noFill/>
          <a:ln cap="flat" cmpd="sng" w="9525">
            <a:solidFill>
              <a:srgbClr val="BFBFBF"/>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21"/>
          <p:cNvSpPr/>
          <p:nvPr/>
        </p:nvSpPr>
        <p:spPr>
          <a:xfrm>
            <a:off x="424251" y="3703125"/>
            <a:ext cx="8080477"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CONSULTAS DE SELECCIÓN DE REGISTROS MEDIANTE FILTROS</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19" name="Google Shape;219;p22"/>
          <p:cNvSpPr txBox="1"/>
          <p:nvPr/>
        </p:nvSpPr>
        <p:spPr>
          <a:xfrm>
            <a:off x="708714" y="1459683"/>
            <a:ext cx="7726572" cy="83099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ESTRUCTURA DE UNA CONSULTA UTILIZANDO FILTROS</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Dentro de las partes de la sintaxis de una sentencia SELECT se encuentra la cláusula WHERE que es la que nos permitirá realizar los filtros necesarios sobre la data seleccionada:</a:t>
            </a:r>
            <a:endParaRPr/>
          </a:p>
        </p:txBody>
      </p:sp>
      <p:grpSp>
        <p:nvGrpSpPr>
          <p:cNvPr id="220" name="Google Shape;220;p22"/>
          <p:cNvGrpSpPr/>
          <p:nvPr/>
        </p:nvGrpSpPr>
        <p:grpSpPr>
          <a:xfrm>
            <a:off x="1139681" y="2363714"/>
            <a:ext cx="6864638" cy="2258531"/>
            <a:chOff x="971044" y="1838983"/>
            <a:chExt cx="6864638" cy="2258531"/>
          </a:xfrm>
        </p:grpSpPr>
        <p:pic>
          <p:nvPicPr>
            <p:cNvPr id="221" name="Google Shape;221;p22"/>
            <p:cNvPicPr preferRelativeResize="0"/>
            <p:nvPr/>
          </p:nvPicPr>
          <p:blipFill rotWithShape="1">
            <a:blip r:embed="rId3">
              <a:alphaModFix/>
            </a:blip>
            <a:srcRect b="0" l="0" r="0" t="0"/>
            <a:stretch/>
          </p:blipFill>
          <p:spPr>
            <a:xfrm>
              <a:off x="971044" y="2216407"/>
              <a:ext cx="6864638" cy="1881107"/>
            </a:xfrm>
            <a:prstGeom prst="rect">
              <a:avLst/>
            </a:prstGeom>
            <a:noFill/>
            <a:ln cap="flat" cmpd="sng" w="9525">
              <a:solidFill>
                <a:schemeClr val="dk1"/>
              </a:solidFill>
              <a:prstDash val="solid"/>
              <a:round/>
              <a:headEnd len="sm" w="sm" type="none"/>
              <a:tailEnd len="sm" w="sm" type="none"/>
            </a:ln>
          </p:spPr>
        </p:pic>
        <p:sp>
          <p:nvSpPr>
            <p:cNvPr id="222" name="Google Shape;222;p22"/>
            <p:cNvSpPr txBox="1"/>
            <p:nvPr/>
          </p:nvSpPr>
          <p:spPr>
            <a:xfrm>
              <a:off x="971044" y="1838983"/>
              <a:ext cx="68646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7030A0"/>
                  </a:solidFill>
                  <a:latin typeface="Calibri"/>
                  <a:ea typeface="Calibri"/>
                  <a:cs typeface="Calibri"/>
                  <a:sym typeface="Calibri"/>
                </a:rPr>
                <a:t>Sintaxis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29" name="Google Shape;229;p23"/>
          <p:cNvSpPr txBox="1"/>
          <p:nvPr/>
        </p:nvSpPr>
        <p:spPr>
          <a:xfrm>
            <a:off x="1245660" y="1161438"/>
            <a:ext cx="6388223" cy="58477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Iniciar un nuevo editor (SQL Query) y realizar las siguientes consultas SQL:</a:t>
            </a:r>
            <a:endParaRPr/>
          </a:p>
        </p:txBody>
      </p:sp>
      <p:pic>
        <p:nvPicPr>
          <p:cNvPr id="230" name="Google Shape;230;p23"/>
          <p:cNvPicPr preferRelativeResize="0"/>
          <p:nvPr/>
        </p:nvPicPr>
        <p:blipFill rotWithShape="1">
          <a:blip r:embed="rId3">
            <a:alphaModFix/>
          </a:blip>
          <a:srcRect b="22206" l="0" r="2097" t="6095"/>
          <a:stretch/>
        </p:blipFill>
        <p:spPr>
          <a:xfrm>
            <a:off x="1936295" y="1872128"/>
            <a:ext cx="5314439" cy="2589452"/>
          </a:xfrm>
          <a:prstGeom prst="rect">
            <a:avLst/>
          </a:prstGeom>
          <a:noFill/>
          <a:ln cap="flat" cmpd="sng" w="9525">
            <a:solidFill>
              <a:schemeClr val="dk1"/>
            </a:solidFill>
            <a:prstDash val="solid"/>
            <a:round/>
            <a:headEnd len="sm" w="sm" type="none"/>
            <a:tailEnd len="sm" w="sm" type="none"/>
          </a:ln>
        </p:spPr>
      </p:pic>
      <p:sp>
        <p:nvSpPr>
          <p:cNvPr id="231" name="Google Shape;231;p23"/>
          <p:cNvSpPr txBox="1"/>
          <p:nvPr/>
        </p:nvSpPr>
        <p:spPr>
          <a:xfrm>
            <a:off x="1245660" y="4605344"/>
            <a:ext cx="7003364" cy="523220"/>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rgbClr val="366092"/>
                </a:solidFill>
                <a:latin typeface="Calibri"/>
                <a:ea typeface="Calibri"/>
                <a:cs typeface="Calibri"/>
                <a:sym typeface="Calibri"/>
              </a:rPr>
              <a:t>Nota importante: </a:t>
            </a:r>
            <a:r>
              <a:rPr lang="es-PE" sz="1400">
                <a:solidFill>
                  <a:schemeClr val="dk1"/>
                </a:solidFill>
                <a:latin typeface="Calibri"/>
                <a:ea typeface="Calibri"/>
                <a:cs typeface="Calibri"/>
                <a:sym typeface="Calibri"/>
              </a:rPr>
              <a:t>ejecutar previamente “</a:t>
            </a:r>
            <a:r>
              <a:rPr b="1" lang="es-PE" sz="1400">
                <a:solidFill>
                  <a:schemeClr val="dk1"/>
                </a:solidFill>
                <a:latin typeface="Calibri"/>
                <a:ea typeface="Calibri"/>
                <a:cs typeface="Calibri"/>
                <a:sym typeface="Calibri"/>
              </a:rPr>
              <a:t>USE </a:t>
            </a:r>
            <a:r>
              <a:rPr b="1" lang="es-PE" sz="1400">
                <a:solidFill>
                  <a:srgbClr val="7030A0"/>
                </a:solidFill>
                <a:latin typeface="Calibri"/>
                <a:ea typeface="Calibri"/>
                <a:cs typeface="Calibri"/>
                <a:sym typeface="Calibri"/>
              </a:rPr>
              <a:t>Northwind</a:t>
            </a:r>
            <a:r>
              <a:rPr b="1" lang="es-PE" sz="1400">
                <a:solidFill>
                  <a:schemeClr val="dk1"/>
                </a:solidFill>
                <a:latin typeface="Calibri"/>
                <a:ea typeface="Calibri"/>
                <a:cs typeface="Calibri"/>
                <a:sym typeface="Calibri"/>
              </a:rPr>
              <a:t>”</a:t>
            </a:r>
            <a:r>
              <a:rPr b="1" lang="es-PE" sz="1400">
                <a:solidFill>
                  <a:srgbClr val="7030A0"/>
                </a:solidFill>
                <a:latin typeface="Calibri"/>
                <a:ea typeface="Calibri"/>
                <a:cs typeface="Calibri"/>
                <a:sym typeface="Calibri"/>
              </a:rPr>
              <a:t> </a:t>
            </a:r>
            <a:r>
              <a:rPr lang="es-PE" sz="1400">
                <a:solidFill>
                  <a:schemeClr val="dk1"/>
                </a:solidFill>
                <a:latin typeface="Calibri"/>
                <a:ea typeface="Calibri"/>
                <a:cs typeface="Calibri"/>
                <a:sym typeface="Calibri"/>
              </a:rPr>
              <a:t>para indicar a </a:t>
            </a:r>
            <a:r>
              <a:rPr b="1" lang="es-PE" sz="1400">
                <a:solidFill>
                  <a:srgbClr val="7030A0"/>
                </a:solidFill>
                <a:latin typeface="Calibri"/>
                <a:ea typeface="Calibri"/>
                <a:cs typeface="Calibri"/>
                <a:sym typeface="Calibri"/>
              </a:rPr>
              <a:t>SQL Management </a:t>
            </a:r>
            <a:r>
              <a:rPr lang="es-PE" sz="1400">
                <a:solidFill>
                  <a:schemeClr val="dk1"/>
                </a:solidFill>
                <a:latin typeface="Calibri"/>
                <a:ea typeface="Calibri"/>
                <a:cs typeface="Calibri"/>
                <a:sym typeface="Calibri"/>
              </a:rPr>
              <a:t>que las sentencias se ejecutarán en esta base de datos.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38" name="Google Shape;238;p24"/>
          <p:cNvSpPr txBox="1"/>
          <p:nvPr/>
        </p:nvSpPr>
        <p:spPr>
          <a:xfrm>
            <a:off x="2039968" y="1180606"/>
            <a:ext cx="312963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a:t>
            </a:r>
            <a:endParaRPr sz="1600">
              <a:solidFill>
                <a:srgbClr val="262626"/>
              </a:solidFill>
              <a:latin typeface="Calibri"/>
              <a:ea typeface="Calibri"/>
              <a:cs typeface="Calibri"/>
              <a:sym typeface="Calibri"/>
            </a:endParaRPr>
          </a:p>
        </p:txBody>
      </p:sp>
      <p:pic>
        <p:nvPicPr>
          <p:cNvPr id="239" name="Google Shape;239;p24"/>
          <p:cNvPicPr preferRelativeResize="0"/>
          <p:nvPr/>
        </p:nvPicPr>
        <p:blipFill rotWithShape="1">
          <a:blip r:embed="rId3">
            <a:alphaModFix/>
          </a:blip>
          <a:srcRect b="0" l="0" r="0" t="0"/>
          <a:stretch/>
        </p:blipFill>
        <p:spPr>
          <a:xfrm>
            <a:off x="2039968" y="1576299"/>
            <a:ext cx="5330071" cy="3598432"/>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46" name="Google Shape;246;p25"/>
          <p:cNvSpPr txBox="1"/>
          <p:nvPr/>
        </p:nvSpPr>
        <p:spPr>
          <a:xfrm>
            <a:off x="2038979" y="1443195"/>
            <a:ext cx="2747248"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a:t>
            </a:r>
            <a:endParaRPr sz="1600">
              <a:solidFill>
                <a:srgbClr val="262626"/>
              </a:solidFill>
              <a:latin typeface="Calibri"/>
              <a:ea typeface="Calibri"/>
              <a:cs typeface="Calibri"/>
              <a:sym typeface="Calibri"/>
            </a:endParaRPr>
          </a:p>
        </p:txBody>
      </p:sp>
      <p:pic>
        <p:nvPicPr>
          <p:cNvPr id="247" name="Google Shape;247;p25"/>
          <p:cNvPicPr preferRelativeResize="0"/>
          <p:nvPr/>
        </p:nvPicPr>
        <p:blipFill rotWithShape="1">
          <a:blip r:embed="rId3">
            <a:alphaModFix/>
          </a:blip>
          <a:srcRect b="19970" l="0" r="0" t="3279"/>
          <a:stretch/>
        </p:blipFill>
        <p:spPr>
          <a:xfrm>
            <a:off x="2038979" y="1847486"/>
            <a:ext cx="5647931" cy="3196353"/>
          </a:xfrm>
          <a:prstGeom prst="rect">
            <a:avLst/>
          </a:prstGeom>
          <a:noFill/>
          <a:ln cap="flat" cmpd="sng" w="9525">
            <a:solidFill>
              <a:srgbClr val="BFBFBF"/>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54" name="Google Shape;254;p26"/>
          <p:cNvSpPr txBox="1"/>
          <p:nvPr/>
        </p:nvSpPr>
        <p:spPr>
          <a:xfrm>
            <a:off x="976854" y="1419612"/>
            <a:ext cx="7335873" cy="107721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BETWEEN</a:t>
            </a:r>
            <a:endParaRPr/>
          </a:p>
          <a:p>
            <a:pPr indent="-133350" lvl="0" marL="183175" marR="0" rtl="0" algn="l">
              <a:spcBef>
                <a:spcPts val="0"/>
              </a:spcBef>
              <a:spcAft>
                <a:spcPts val="0"/>
              </a:spcAft>
              <a:buClr>
                <a:schemeClr val="dk1"/>
              </a:buClr>
              <a:buSzPts val="600"/>
              <a:buFont typeface="Arial"/>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Además de los operadores  “=“, “&gt;”, ”&lt;“, “&gt;=“, y “&lt;=“, existen otros que pueden ser utilizados con la cláusula WHERE a fin de realizar filtros de forma más directa e intuitiva, como BETWEEN, la cual permite especificar un rango de valores:</a:t>
            </a:r>
            <a:endParaRPr/>
          </a:p>
        </p:txBody>
      </p:sp>
      <p:grpSp>
        <p:nvGrpSpPr>
          <p:cNvPr id="255" name="Google Shape;255;p26"/>
          <p:cNvGrpSpPr/>
          <p:nvPr/>
        </p:nvGrpSpPr>
        <p:grpSpPr>
          <a:xfrm>
            <a:off x="1139681" y="2589502"/>
            <a:ext cx="6864638" cy="1696442"/>
            <a:chOff x="971044" y="2120753"/>
            <a:chExt cx="6864638" cy="1696442"/>
          </a:xfrm>
        </p:grpSpPr>
        <p:pic>
          <p:nvPicPr>
            <p:cNvPr id="256" name="Google Shape;256;p26"/>
            <p:cNvPicPr preferRelativeResize="0"/>
            <p:nvPr/>
          </p:nvPicPr>
          <p:blipFill rotWithShape="1">
            <a:blip r:embed="rId3">
              <a:alphaModFix/>
            </a:blip>
            <a:srcRect b="0" l="0" r="0" t="0"/>
            <a:stretch/>
          </p:blipFill>
          <p:spPr>
            <a:xfrm>
              <a:off x="971044" y="2496725"/>
              <a:ext cx="6864638" cy="1320470"/>
            </a:xfrm>
            <a:prstGeom prst="rect">
              <a:avLst/>
            </a:prstGeom>
            <a:noFill/>
            <a:ln cap="flat" cmpd="sng" w="9525">
              <a:solidFill>
                <a:schemeClr val="dk1"/>
              </a:solidFill>
              <a:prstDash val="solid"/>
              <a:round/>
              <a:headEnd len="sm" w="sm" type="none"/>
              <a:tailEnd len="sm" w="sm" type="none"/>
            </a:ln>
          </p:spPr>
        </p:pic>
        <p:sp>
          <p:nvSpPr>
            <p:cNvPr id="257" name="Google Shape;257;p26"/>
            <p:cNvSpPr txBox="1"/>
            <p:nvPr/>
          </p:nvSpPr>
          <p:spPr>
            <a:xfrm>
              <a:off x="971044" y="2120753"/>
              <a:ext cx="68646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7030A0"/>
                  </a:solidFill>
                  <a:latin typeface="Calibri"/>
                  <a:ea typeface="Calibri"/>
                  <a:cs typeface="Calibri"/>
                  <a:sym typeface="Calibri"/>
                </a:rPr>
                <a:t>Sintaxis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64" name="Google Shape;264;p27"/>
          <p:cNvSpPr txBox="1"/>
          <p:nvPr/>
        </p:nvSpPr>
        <p:spPr>
          <a:xfrm>
            <a:off x="2422046" y="1323723"/>
            <a:ext cx="449292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BETWEEN</a:t>
            </a:r>
            <a:endParaRPr sz="1600">
              <a:solidFill>
                <a:srgbClr val="262626"/>
              </a:solidFill>
              <a:latin typeface="Calibri"/>
              <a:ea typeface="Calibri"/>
              <a:cs typeface="Calibri"/>
              <a:sym typeface="Calibri"/>
            </a:endParaRPr>
          </a:p>
        </p:txBody>
      </p:sp>
      <p:pic>
        <p:nvPicPr>
          <p:cNvPr id="265" name="Google Shape;265;p27"/>
          <p:cNvPicPr preferRelativeResize="0"/>
          <p:nvPr/>
        </p:nvPicPr>
        <p:blipFill rotWithShape="1">
          <a:blip r:embed="rId3">
            <a:alphaModFix/>
          </a:blip>
          <a:srcRect b="14692" l="0" r="0" t="0"/>
          <a:stretch/>
        </p:blipFill>
        <p:spPr>
          <a:xfrm>
            <a:off x="2498526" y="1737846"/>
            <a:ext cx="4339962" cy="3288737"/>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72" name="Google Shape;272;p28"/>
          <p:cNvSpPr txBox="1"/>
          <p:nvPr/>
        </p:nvSpPr>
        <p:spPr>
          <a:xfrm>
            <a:off x="1139681" y="1446080"/>
            <a:ext cx="7596995" cy="107721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IN</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 permite obtener los registros de acuerdo a que la columna indicada contenga los valores del conjunto especificado. Si se antepone NOT, entonces se obtienen los registros de acuerdo a que la columna indicada no contenga los valores del conjunto especificado:</a:t>
            </a:r>
            <a:endParaRPr/>
          </a:p>
        </p:txBody>
      </p:sp>
      <p:grpSp>
        <p:nvGrpSpPr>
          <p:cNvPr id="273" name="Google Shape;273;p28"/>
          <p:cNvGrpSpPr/>
          <p:nvPr/>
        </p:nvGrpSpPr>
        <p:grpSpPr>
          <a:xfrm>
            <a:off x="1139681" y="2689255"/>
            <a:ext cx="6864638" cy="1696442"/>
            <a:chOff x="971044" y="2120753"/>
            <a:chExt cx="6864638" cy="1696442"/>
          </a:xfrm>
        </p:grpSpPr>
        <p:pic>
          <p:nvPicPr>
            <p:cNvPr id="274" name="Google Shape;274;p28"/>
            <p:cNvPicPr preferRelativeResize="0"/>
            <p:nvPr/>
          </p:nvPicPr>
          <p:blipFill rotWithShape="1">
            <a:blip r:embed="rId3">
              <a:alphaModFix/>
            </a:blip>
            <a:srcRect b="0" l="0" r="0" t="0"/>
            <a:stretch/>
          </p:blipFill>
          <p:spPr>
            <a:xfrm>
              <a:off x="1346276" y="2496725"/>
              <a:ext cx="6114174" cy="1320470"/>
            </a:xfrm>
            <a:prstGeom prst="rect">
              <a:avLst/>
            </a:prstGeom>
            <a:noFill/>
            <a:ln cap="flat" cmpd="sng" w="9525">
              <a:solidFill>
                <a:schemeClr val="dk1"/>
              </a:solidFill>
              <a:prstDash val="solid"/>
              <a:round/>
              <a:headEnd len="sm" w="sm" type="none"/>
              <a:tailEnd len="sm" w="sm" type="none"/>
            </a:ln>
          </p:spPr>
        </p:pic>
        <p:sp>
          <p:nvSpPr>
            <p:cNvPr id="275" name="Google Shape;275;p28"/>
            <p:cNvSpPr txBox="1"/>
            <p:nvPr/>
          </p:nvSpPr>
          <p:spPr>
            <a:xfrm>
              <a:off x="971044" y="2120753"/>
              <a:ext cx="68646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7030A0"/>
                  </a:solidFill>
                  <a:latin typeface="Calibri"/>
                  <a:ea typeface="Calibri"/>
                  <a:cs typeface="Calibri"/>
                  <a:sym typeface="Calibri"/>
                </a:rPr>
                <a:t>Sintaxis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82" name="Google Shape;282;p29"/>
          <p:cNvSpPr txBox="1"/>
          <p:nvPr/>
        </p:nvSpPr>
        <p:spPr>
          <a:xfrm>
            <a:off x="2086836" y="1187575"/>
            <a:ext cx="3636710"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IN</a:t>
            </a:r>
            <a:endParaRPr sz="1600">
              <a:solidFill>
                <a:srgbClr val="262626"/>
              </a:solidFill>
              <a:latin typeface="Calibri"/>
              <a:ea typeface="Calibri"/>
              <a:cs typeface="Calibri"/>
              <a:sym typeface="Calibri"/>
            </a:endParaRPr>
          </a:p>
        </p:txBody>
      </p:sp>
      <p:pic>
        <p:nvPicPr>
          <p:cNvPr id="283" name="Google Shape;283;p29"/>
          <p:cNvPicPr preferRelativeResize="0"/>
          <p:nvPr/>
        </p:nvPicPr>
        <p:blipFill rotWithShape="1">
          <a:blip r:embed="rId3">
            <a:alphaModFix/>
          </a:blip>
          <a:srcRect b="10606" l="1" r="1169" t="1709"/>
          <a:stretch/>
        </p:blipFill>
        <p:spPr>
          <a:xfrm>
            <a:off x="2086836" y="1627274"/>
            <a:ext cx="5257274" cy="331727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p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CONSULTAS SIMPLES</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90" name="Google Shape;290;p30"/>
          <p:cNvSpPr txBox="1"/>
          <p:nvPr/>
        </p:nvSpPr>
        <p:spPr>
          <a:xfrm>
            <a:off x="1350089" y="1081547"/>
            <a:ext cx="6654230" cy="83099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LIKE</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LIKE permite obtener los registros de acuerdo a expresiones de cadenas y comodines especificados:</a:t>
            </a:r>
            <a:endParaRPr/>
          </a:p>
        </p:txBody>
      </p:sp>
      <p:grpSp>
        <p:nvGrpSpPr>
          <p:cNvPr id="291" name="Google Shape;291;p30"/>
          <p:cNvGrpSpPr/>
          <p:nvPr/>
        </p:nvGrpSpPr>
        <p:grpSpPr>
          <a:xfrm>
            <a:off x="1139681" y="1696487"/>
            <a:ext cx="6864638" cy="1522457"/>
            <a:chOff x="971044" y="2201673"/>
            <a:chExt cx="6864638" cy="1522457"/>
          </a:xfrm>
        </p:grpSpPr>
        <p:pic>
          <p:nvPicPr>
            <p:cNvPr id="292" name="Google Shape;292;p30"/>
            <p:cNvPicPr preferRelativeResize="0"/>
            <p:nvPr/>
          </p:nvPicPr>
          <p:blipFill rotWithShape="1">
            <a:blip r:embed="rId3">
              <a:alphaModFix/>
            </a:blip>
            <a:srcRect b="0" l="0" r="0" t="0"/>
            <a:stretch/>
          </p:blipFill>
          <p:spPr>
            <a:xfrm>
              <a:off x="1346276" y="2589790"/>
              <a:ext cx="6114174" cy="1134340"/>
            </a:xfrm>
            <a:prstGeom prst="rect">
              <a:avLst/>
            </a:prstGeom>
            <a:noFill/>
            <a:ln cap="flat" cmpd="sng" w="9525">
              <a:solidFill>
                <a:schemeClr val="dk1"/>
              </a:solidFill>
              <a:prstDash val="solid"/>
              <a:round/>
              <a:headEnd len="sm" w="sm" type="none"/>
              <a:tailEnd len="sm" w="sm" type="none"/>
            </a:ln>
          </p:spPr>
        </p:pic>
        <p:sp>
          <p:nvSpPr>
            <p:cNvPr id="293" name="Google Shape;293;p30"/>
            <p:cNvSpPr txBox="1"/>
            <p:nvPr/>
          </p:nvSpPr>
          <p:spPr>
            <a:xfrm>
              <a:off x="971044" y="2201673"/>
              <a:ext cx="68646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7030A0"/>
                  </a:solidFill>
                  <a:latin typeface="Calibri"/>
                  <a:ea typeface="Calibri"/>
                  <a:cs typeface="Calibri"/>
                  <a:sym typeface="Calibri"/>
                </a:rPr>
                <a:t>Sintaxis</a:t>
              </a:r>
              <a:endParaRPr/>
            </a:p>
          </p:txBody>
        </p:sp>
      </p:grpSp>
      <p:sp>
        <p:nvSpPr>
          <p:cNvPr id="294" name="Google Shape;294;p30"/>
          <p:cNvSpPr txBox="1"/>
          <p:nvPr/>
        </p:nvSpPr>
        <p:spPr>
          <a:xfrm>
            <a:off x="1514913" y="4222001"/>
            <a:ext cx="2069859"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rgbClr val="7030A0"/>
                </a:solidFill>
                <a:latin typeface="Calibri"/>
                <a:ea typeface="Calibri"/>
                <a:cs typeface="Calibri"/>
                <a:sym typeface="Calibri"/>
              </a:rPr>
              <a:t>Entre los comodines de LIKE se tiene</a:t>
            </a:r>
            <a:r>
              <a:rPr lang="es-PE" sz="1600">
                <a:solidFill>
                  <a:srgbClr val="262626"/>
                </a:solidFill>
                <a:latin typeface="Calibri"/>
                <a:ea typeface="Calibri"/>
                <a:cs typeface="Calibri"/>
                <a:sym typeface="Calibri"/>
              </a:rPr>
              <a:t>:</a:t>
            </a:r>
            <a:endParaRPr/>
          </a:p>
        </p:txBody>
      </p:sp>
      <p:pic>
        <p:nvPicPr>
          <p:cNvPr id="295" name="Google Shape;295;p30"/>
          <p:cNvPicPr preferRelativeResize="0"/>
          <p:nvPr/>
        </p:nvPicPr>
        <p:blipFill rotWithShape="1">
          <a:blip r:embed="rId4">
            <a:alphaModFix/>
          </a:blip>
          <a:srcRect b="0" l="0" r="0" t="0"/>
          <a:stretch/>
        </p:blipFill>
        <p:spPr>
          <a:xfrm>
            <a:off x="3786426" y="3422931"/>
            <a:ext cx="3842661" cy="18690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02" name="Google Shape;302;p31"/>
          <p:cNvSpPr txBox="1"/>
          <p:nvPr/>
        </p:nvSpPr>
        <p:spPr>
          <a:xfrm>
            <a:off x="1758251" y="1411038"/>
            <a:ext cx="3520332"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03" name="Google Shape;303;p31"/>
          <p:cNvPicPr preferRelativeResize="0"/>
          <p:nvPr/>
        </p:nvPicPr>
        <p:blipFill rotWithShape="1">
          <a:blip r:embed="rId3">
            <a:alphaModFix/>
          </a:blip>
          <a:srcRect b="14335" l="0" r="974" t="0"/>
          <a:stretch/>
        </p:blipFill>
        <p:spPr>
          <a:xfrm>
            <a:off x="1824520" y="1912476"/>
            <a:ext cx="5877346" cy="2714384"/>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10" name="Google Shape;310;p32"/>
          <p:cNvSpPr txBox="1"/>
          <p:nvPr/>
        </p:nvSpPr>
        <p:spPr>
          <a:xfrm>
            <a:off x="1783334" y="1671106"/>
            <a:ext cx="3536957"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11" name="Google Shape;311;p32"/>
          <p:cNvPicPr preferRelativeResize="0"/>
          <p:nvPr/>
        </p:nvPicPr>
        <p:blipFill rotWithShape="1">
          <a:blip r:embed="rId3">
            <a:alphaModFix/>
          </a:blip>
          <a:srcRect b="19998" l="0" r="1426" t="0"/>
          <a:stretch/>
        </p:blipFill>
        <p:spPr>
          <a:xfrm>
            <a:off x="1783334" y="2130193"/>
            <a:ext cx="6059470" cy="212656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18" name="Google Shape;318;p33"/>
          <p:cNvSpPr txBox="1"/>
          <p:nvPr/>
        </p:nvSpPr>
        <p:spPr>
          <a:xfrm>
            <a:off x="1699401" y="1626076"/>
            <a:ext cx="386115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19" name="Google Shape;319;p33"/>
          <p:cNvPicPr preferRelativeResize="0"/>
          <p:nvPr/>
        </p:nvPicPr>
        <p:blipFill rotWithShape="1">
          <a:blip r:embed="rId3">
            <a:alphaModFix/>
          </a:blip>
          <a:srcRect b="18757" l="0" r="1212" t="0"/>
          <a:stretch/>
        </p:blipFill>
        <p:spPr>
          <a:xfrm>
            <a:off x="1699401" y="2141640"/>
            <a:ext cx="6360339" cy="2296243"/>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4"/>
          <p:cNvSpPr/>
          <p:nvPr/>
        </p:nvSpPr>
        <p:spPr>
          <a:xfrm>
            <a:off x="424251" y="3703125"/>
            <a:ext cx="8444619"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CONSULTAS AGRUPADAS, FUNCIONES DE AGREGACIÓN Y FILTROS</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grpSp>
        <p:nvGrpSpPr>
          <p:cNvPr id="333" name="Google Shape;333;p35"/>
          <p:cNvGrpSpPr/>
          <p:nvPr/>
        </p:nvGrpSpPr>
        <p:grpSpPr>
          <a:xfrm>
            <a:off x="718620" y="982945"/>
            <a:ext cx="7730446" cy="4127845"/>
            <a:chOff x="718620" y="982945"/>
            <a:chExt cx="7730446" cy="4127845"/>
          </a:xfrm>
        </p:grpSpPr>
        <p:sp>
          <p:nvSpPr>
            <p:cNvPr id="334" name="Google Shape;334;p35"/>
            <p:cNvSpPr txBox="1"/>
            <p:nvPr/>
          </p:nvSpPr>
          <p:spPr>
            <a:xfrm>
              <a:off x="718620" y="982945"/>
              <a:ext cx="7730446" cy="83099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a:t>
              </a:r>
              <a:endParaRPr/>
            </a:p>
            <a:p>
              <a:pPr indent="-133350" lvl="0" marL="183175" marR="0" rtl="0" algn="l">
                <a:spcBef>
                  <a:spcPts val="0"/>
                </a:spcBef>
                <a:spcAft>
                  <a:spcPts val="0"/>
                </a:spcAft>
                <a:buClr>
                  <a:schemeClr val="dk1"/>
                </a:buClr>
                <a:buSzPts val="600"/>
                <a:buFont typeface="Arial"/>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agregación se utilizan para realizar cálculos en un conjunto de valores y devolver un único valor resumen.</a:t>
              </a:r>
              <a:endParaRPr/>
            </a:p>
          </p:txBody>
        </p:sp>
        <p:pic>
          <p:nvPicPr>
            <p:cNvPr id="335" name="Google Shape;335;p35"/>
            <p:cNvPicPr preferRelativeResize="0"/>
            <p:nvPr/>
          </p:nvPicPr>
          <p:blipFill rotWithShape="1">
            <a:blip r:embed="rId3">
              <a:alphaModFix/>
            </a:blip>
            <a:srcRect b="0" l="0" r="0" t="0"/>
            <a:stretch/>
          </p:blipFill>
          <p:spPr>
            <a:xfrm>
              <a:off x="1246936" y="2337538"/>
              <a:ext cx="4068071" cy="2185984"/>
            </a:xfrm>
            <a:prstGeom prst="rect">
              <a:avLst/>
            </a:prstGeom>
            <a:noFill/>
            <a:ln>
              <a:noFill/>
            </a:ln>
          </p:spPr>
        </p:pic>
        <p:sp>
          <p:nvSpPr>
            <p:cNvPr id="336" name="Google Shape;336;p35"/>
            <p:cNvSpPr txBox="1"/>
            <p:nvPr/>
          </p:nvSpPr>
          <p:spPr>
            <a:xfrm>
              <a:off x="798022" y="4587570"/>
              <a:ext cx="7651043" cy="523220"/>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Todas estas funciones se pueden utilizar con la cláusula GROUP BY para agrupar los resultados por una o varias columnas.</a:t>
              </a:r>
              <a:endParaRPr/>
            </a:p>
          </p:txBody>
        </p:sp>
      </p:grpSp>
      <p:pic>
        <p:nvPicPr>
          <p:cNvPr id="337" name="Google Shape;337;p35"/>
          <p:cNvPicPr preferRelativeResize="0"/>
          <p:nvPr/>
        </p:nvPicPr>
        <p:blipFill rotWithShape="1">
          <a:blip r:embed="rId4">
            <a:alphaModFix/>
          </a:blip>
          <a:srcRect b="0" l="0" r="0" t="0"/>
          <a:stretch/>
        </p:blipFill>
        <p:spPr>
          <a:xfrm>
            <a:off x="5528843" y="2159805"/>
            <a:ext cx="2920223" cy="2363717"/>
          </a:xfrm>
          <a:prstGeom prst="rect">
            <a:avLst/>
          </a:prstGeom>
          <a:noFill/>
          <a:ln cap="flat" cmpd="sng" w="9525">
            <a:solidFill>
              <a:schemeClr val="dk1"/>
            </a:solidFill>
            <a:prstDash val="solid"/>
            <a:round/>
            <a:headEnd len="sm" w="sm" type="none"/>
            <a:tailEnd len="sm" w="sm" type="none"/>
          </a:ln>
        </p:spPr>
      </p:pic>
      <p:sp>
        <p:nvSpPr>
          <p:cNvPr id="338" name="Google Shape;338;p35"/>
          <p:cNvSpPr txBox="1"/>
          <p:nvPr/>
        </p:nvSpPr>
        <p:spPr>
          <a:xfrm>
            <a:off x="718620" y="1881560"/>
            <a:ext cx="5539262" cy="246221"/>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agregación más comunes son: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45" name="Google Shape;345;p36"/>
          <p:cNvSpPr txBox="1"/>
          <p:nvPr/>
        </p:nvSpPr>
        <p:spPr>
          <a:xfrm>
            <a:off x="1483270" y="1651014"/>
            <a:ext cx="343720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AVG</a:t>
            </a:r>
            <a:endParaRPr/>
          </a:p>
        </p:txBody>
      </p:sp>
      <p:pic>
        <p:nvPicPr>
          <p:cNvPr id="346" name="Google Shape;346;p36"/>
          <p:cNvPicPr preferRelativeResize="0"/>
          <p:nvPr/>
        </p:nvPicPr>
        <p:blipFill rotWithShape="1">
          <a:blip r:embed="rId3">
            <a:alphaModFix/>
          </a:blip>
          <a:srcRect b="18757" l="0" r="1212" t="0"/>
          <a:stretch/>
        </p:blipFill>
        <p:spPr>
          <a:xfrm>
            <a:off x="1483270" y="2116702"/>
            <a:ext cx="6360339" cy="2296243"/>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53" name="Google Shape;353;p37"/>
          <p:cNvSpPr txBox="1"/>
          <p:nvPr/>
        </p:nvSpPr>
        <p:spPr>
          <a:xfrm>
            <a:off x="1653983" y="1900396"/>
            <a:ext cx="350370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CONSULTAS DE AGREGACIÓN - MAX</a:t>
            </a:r>
            <a:endParaRPr/>
          </a:p>
        </p:txBody>
      </p:sp>
      <p:pic>
        <p:nvPicPr>
          <p:cNvPr id="354" name="Google Shape;354;p37"/>
          <p:cNvPicPr preferRelativeResize="0"/>
          <p:nvPr/>
        </p:nvPicPr>
        <p:blipFill rotWithShape="1">
          <a:blip r:embed="rId3">
            <a:alphaModFix/>
          </a:blip>
          <a:srcRect b="0" l="0" r="0" t="0"/>
          <a:stretch/>
        </p:blipFill>
        <p:spPr>
          <a:xfrm>
            <a:off x="1653983" y="2333831"/>
            <a:ext cx="6361200" cy="1994091"/>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61" name="Google Shape;361;p38"/>
          <p:cNvSpPr txBox="1"/>
          <p:nvPr/>
        </p:nvSpPr>
        <p:spPr>
          <a:xfrm>
            <a:off x="1637357" y="1651015"/>
            <a:ext cx="378633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SUM</a:t>
            </a:r>
            <a:endParaRPr/>
          </a:p>
        </p:txBody>
      </p:sp>
      <p:pic>
        <p:nvPicPr>
          <p:cNvPr id="362" name="Google Shape;362;p38"/>
          <p:cNvPicPr preferRelativeResize="0"/>
          <p:nvPr/>
        </p:nvPicPr>
        <p:blipFill rotWithShape="1">
          <a:blip r:embed="rId3">
            <a:alphaModFix/>
          </a:blip>
          <a:srcRect b="0" l="0" r="0" t="0"/>
          <a:stretch/>
        </p:blipFill>
        <p:spPr>
          <a:xfrm>
            <a:off x="1637357" y="2134325"/>
            <a:ext cx="6361200" cy="2020784"/>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69" name="Google Shape;369;p39"/>
          <p:cNvSpPr txBox="1"/>
          <p:nvPr/>
        </p:nvSpPr>
        <p:spPr>
          <a:xfrm>
            <a:off x="2095691" y="1421609"/>
            <a:ext cx="5202000"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MAX, MIN, AVG, COUNT</a:t>
            </a:r>
            <a:endParaRPr/>
          </a:p>
        </p:txBody>
      </p:sp>
      <p:pic>
        <p:nvPicPr>
          <p:cNvPr id="370" name="Google Shape;370;p39"/>
          <p:cNvPicPr preferRelativeResize="0"/>
          <p:nvPr/>
        </p:nvPicPr>
        <p:blipFill rotWithShape="1">
          <a:blip r:embed="rId3">
            <a:alphaModFix/>
          </a:blip>
          <a:srcRect b="0" l="1270" r="0" t="0"/>
          <a:stretch/>
        </p:blipFill>
        <p:spPr>
          <a:xfrm>
            <a:off x="2095691" y="1856954"/>
            <a:ext cx="5202000" cy="2917347"/>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4"/>
          <p:cNvSpPr txBox="1"/>
          <p:nvPr/>
        </p:nvSpPr>
        <p:spPr>
          <a:xfrm>
            <a:off x="868789" y="1828745"/>
            <a:ext cx="4750615" cy="107721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Antes de implementar las consultas, debemos preparar el ambiente de trabajo sobre el cual las ejecutaremos:</a:t>
            </a:r>
            <a:endParaRPr/>
          </a:p>
        </p:txBody>
      </p:sp>
      <p:sp>
        <p:nvSpPr>
          <p:cNvPr id="55" name="Google Shape;55;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56" name="Google Shape;56;p4"/>
          <p:cNvSpPr txBox="1"/>
          <p:nvPr/>
        </p:nvSpPr>
        <p:spPr>
          <a:xfrm>
            <a:off x="868789" y="2955216"/>
            <a:ext cx="4750615"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es-PE" sz="1600">
                <a:solidFill>
                  <a:schemeClr val="dk1"/>
                </a:solidFill>
                <a:latin typeface="Calibri"/>
                <a:ea typeface="Calibri"/>
                <a:cs typeface="Calibri"/>
                <a:sym typeface="Calibri"/>
              </a:rPr>
              <a:t>Usar script de instalación de base de datos ejemplo, archivo entregado, </a:t>
            </a:r>
            <a:r>
              <a:rPr b="1" lang="es-PE" sz="1600">
                <a:solidFill>
                  <a:srgbClr val="7030A0"/>
                </a:solidFill>
                <a:latin typeface="Calibri"/>
                <a:ea typeface="Calibri"/>
                <a:cs typeface="Calibri"/>
                <a:sym typeface="Calibri"/>
              </a:rPr>
              <a:t>Instala_Northwind.sql</a:t>
            </a:r>
            <a:endParaRPr/>
          </a:p>
        </p:txBody>
      </p:sp>
      <p:pic>
        <p:nvPicPr>
          <p:cNvPr id="57" name="Google Shape;57;p4"/>
          <p:cNvPicPr preferRelativeResize="0"/>
          <p:nvPr/>
        </p:nvPicPr>
        <p:blipFill rotWithShape="1">
          <a:blip r:embed="rId3">
            <a:alphaModFix/>
          </a:blip>
          <a:srcRect b="0" l="0" r="0" t="0"/>
          <a:stretch/>
        </p:blipFill>
        <p:spPr>
          <a:xfrm>
            <a:off x="6360341" y="2521835"/>
            <a:ext cx="1778114" cy="671329"/>
          </a:xfrm>
          <a:prstGeom prst="rect">
            <a:avLst/>
          </a:prstGeom>
          <a:noFill/>
          <a:ln cap="flat" cmpd="sng" w="9525">
            <a:solidFill>
              <a:schemeClr val="dk1"/>
            </a:solidFill>
            <a:prstDash val="solid"/>
            <a:round/>
            <a:headEnd len="sm" w="sm" type="none"/>
            <a:tailEnd len="sm" w="sm" type="none"/>
          </a:ln>
        </p:spPr>
      </p:pic>
      <p:sp>
        <p:nvSpPr>
          <p:cNvPr id="58" name="Google Shape;58;p4"/>
          <p:cNvSpPr txBox="1"/>
          <p:nvPr/>
        </p:nvSpPr>
        <p:spPr>
          <a:xfrm>
            <a:off x="868789" y="3901142"/>
            <a:ext cx="5297198" cy="33855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2"/>
            </a:pPr>
            <a:r>
              <a:rPr lang="es-PE" sz="1600">
                <a:solidFill>
                  <a:schemeClr val="dk1"/>
                </a:solidFill>
                <a:latin typeface="Calibri"/>
                <a:ea typeface="Calibri"/>
                <a:cs typeface="Calibri"/>
                <a:sym typeface="Calibri"/>
              </a:rPr>
              <a:t>Ingresar a </a:t>
            </a:r>
            <a:r>
              <a:rPr b="1" lang="es-PE" sz="1600">
                <a:solidFill>
                  <a:srgbClr val="538CD5"/>
                </a:solidFill>
                <a:latin typeface="Calibri"/>
                <a:ea typeface="Calibri"/>
                <a:cs typeface="Calibri"/>
                <a:sym typeface="Calibri"/>
              </a:rPr>
              <a:t>Microsoft SQL Server Management</a:t>
            </a:r>
            <a:endParaRPr/>
          </a:p>
        </p:txBody>
      </p:sp>
      <p:pic>
        <p:nvPicPr>
          <p:cNvPr id="59" name="Google Shape;59;p4"/>
          <p:cNvPicPr preferRelativeResize="0"/>
          <p:nvPr/>
        </p:nvPicPr>
        <p:blipFill rotWithShape="1">
          <a:blip r:embed="rId4">
            <a:alphaModFix/>
          </a:blip>
          <a:srcRect b="0" l="0" r="0" t="0"/>
          <a:stretch/>
        </p:blipFill>
        <p:spPr>
          <a:xfrm>
            <a:off x="6360341" y="3539991"/>
            <a:ext cx="1778114" cy="1173189"/>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77" name="Google Shape;377;p40"/>
          <p:cNvSpPr txBox="1"/>
          <p:nvPr/>
        </p:nvSpPr>
        <p:spPr>
          <a:xfrm>
            <a:off x="1284425" y="1374136"/>
            <a:ext cx="6864639" cy="58477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a:t>
            </a:r>
            <a:endParaRPr/>
          </a:p>
          <a:p>
            <a:pPr indent="0" lvl="0" marL="11725" marR="0" rtl="0" algn="l">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Permite agrupar los resultados de la consulta por una o varias columnas.</a:t>
            </a:r>
            <a:endParaRPr/>
          </a:p>
        </p:txBody>
      </p:sp>
      <p:grpSp>
        <p:nvGrpSpPr>
          <p:cNvPr id="378" name="Google Shape;378;p40"/>
          <p:cNvGrpSpPr/>
          <p:nvPr/>
        </p:nvGrpSpPr>
        <p:grpSpPr>
          <a:xfrm>
            <a:off x="1364125" y="2090575"/>
            <a:ext cx="6864638" cy="2455671"/>
            <a:chOff x="971044" y="2120753"/>
            <a:chExt cx="6864638" cy="2455671"/>
          </a:xfrm>
        </p:grpSpPr>
        <p:pic>
          <p:nvPicPr>
            <p:cNvPr id="379" name="Google Shape;379;p40"/>
            <p:cNvPicPr preferRelativeResize="0"/>
            <p:nvPr/>
          </p:nvPicPr>
          <p:blipFill rotWithShape="1">
            <a:blip r:embed="rId3">
              <a:alphaModFix/>
            </a:blip>
            <a:srcRect b="0" l="0" r="0" t="0"/>
            <a:stretch/>
          </p:blipFill>
          <p:spPr>
            <a:xfrm>
              <a:off x="971044" y="2496724"/>
              <a:ext cx="6864638" cy="2079700"/>
            </a:xfrm>
            <a:prstGeom prst="rect">
              <a:avLst/>
            </a:prstGeom>
            <a:noFill/>
            <a:ln cap="flat" cmpd="sng" w="9525">
              <a:solidFill>
                <a:schemeClr val="dk1"/>
              </a:solidFill>
              <a:prstDash val="solid"/>
              <a:round/>
              <a:headEnd len="sm" w="sm" type="none"/>
              <a:tailEnd len="sm" w="sm" type="none"/>
            </a:ln>
          </p:spPr>
        </p:pic>
        <p:sp>
          <p:nvSpPr>
            <p:cNvPr id="380" name="Google Shape;380;p40"/>
            <p:cNvSpPr txBox="1"/>
            <p:nvPr/>
          </p:nvSpPr>
          <p:spPr>
            <a:xfrm>
              <a:off x="971044" y="2120753"/>
              <a:ext cx="68646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7030A0"/>
                  </a:solidFill>
                  <a:latin typeface="Calibri"/>
                  <a:ea typeface="Calibri"/>
                  <a:cs typeface="Calibri"/>
                  <a:sym typeface="Calibri"/>
                </a:rPr>
                <a:t>Sintaxis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87" name="Google Shape;387;p41"/>
          <p:cNvSpPr txBox="1"/>
          <p:nvPr/>
        </p:nvSpPr>
        <p:spPr>
          <a:xfrm>
            <a:off x="893903" y="2488168"/>
            <a:ext cx="220692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388" name="Google Shape;388;p41"/>
          <p:cNvPicPr preferRelativeResize="0"/>
          <p:nvPr/>
        </p:nvPicPr>
        <p:blipFill rotWithShape="1">
          <a:blip r:embed="rId3">
            <a:alphaModFix/>
          </a:blip>
          <a:srcRect b="0" l="0" r="0" t="0"/>
          <a:stretch/>
        </p:blipFill>
        <p:spPr>
          <a:xfrm>
            <a:off x="3100824" y="1029983"/>
            <a:ext cx="5679744" cy="4181201"/>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95" name="Google Shape;395;p42"/>
          <p:cNvSpPr txBox="1"/>
          <p:nvPr/>
        </p:nvSpPr>
        <p:spPr>
          <a:xfrm>
            <a:off x="1480484" y="1308964"/>
            <a:ext cx="4908557"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396" name="Google Shape;396;p42"/>
          <p:cNvPicPr preferRelativeResize="0"/>
          <p:nvPr/>
        </p:nvPicPr>
        <p:blipFill rotWithShape="1">
          <a:blip r:embed="rId3">
            <a:alphaModFix/>
          </a:blip>
          <a:srcRect b="14061" l="1644" r="1295" t="0"/>
          <a:stretch/>
        </p:blipFill>
        <p:spPr>
          <a:xfrm>
            <a:off x="1480484" y="1851285"/>
            <a:ext cx="6349286" cy="3158076"/>
          </a:xfrm>
          <a:prstGeom prst="rect">
            <a:avLst/>
          </a:prstGeom>
          <a:noFill/>
          <a:ln cap="flat" cmpd="sng" w="9525">
            <a:solidFill>
              <a:srgbClr val="BFBFBF"/>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403" name="Google Shape;403;p43"/>
          <p:cNvSpPr txBox="1"/>
          <p:nvPr/>
        </p:nvSpPr>
        <p:spPr>
          <a:xfrm>
            <a:off x="1138585" y="1155821"/>
            <a:ext cx="596427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404" name="Google Shape;404;p43"/>
          <p:cNvPicPr preferRelativeResize="0"/>
          <p:nvPr/>
        </p:nvPicPr>
        <p:blipFill rotWithShape="1">
          <a:blip r:embed="rId3">
            <a:alphaModFix/>
          </a:blip>
          <a:srcRect b="0" l="0" r="0" t="0"/>
          <a:stretch/>
        </p:blipFill>
        <p:spPr>
          <a:xfrm>
            <a:off x="1138585" y="1569325"/>
            <a:ext cx="7082960" cy="3605406"/>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411" name="Google Shape;411;p44"/>
          <p:cNvSpPr txBox="1"/>
          <p:nvPr/>
        </p:nvSpPr>
        <p:spPr>
          <a:xfrm>
            <a:off x="1742839" y="1198966"/>
            <a:ext cx="4825430"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412" name="Google Shape;412;p44"/>
          <p:cNvPicPr preferRelativeResize="0"/>
          <p:nvPr/>
        </p:nvPicPr>
        <p:blipFill rotWithShape="1">
          <a:blip r:embed="rId3">
            <a:alphaModFix/>
          </a:blip>
          <a:srcRect b="0" l="0" r="0" t="0"/>
          <a:stretch/>
        </p:blipFill>
        <p:spPr>
          <a:xfrm>
            <a:off x="1742839" y="1669375"/>
            <a:ext cx="6240211" cy="3425390"/>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pic>
        <p:nvPicPr>
          <p:cNvPr id="419" name="Google Shape;419;p45"/>
          <p:cNvPicPr preferRelativeResize="0"/>
          <p:nvPr/>
        </p:nvPicPr>
        <p:blipFill rotWithShape="1">
          <a:blip r:embed="rId3">
            <a:alphaModFix/>
          </a:blip>
          <a:srcRect b="8210" l="1446" r="1446" t="0"/>
          <a:stretch/>
        </p:blipFill>
        <p:spPr>
          <a:xfrm>
            <a:off x="4214833" y="1716970"/>
            <a:ext cx="4753679" cy="3560323"/>
          </a:xfrm>
          <a:prstGeom prst="rect">
            <a:avLst/>
          </a:prstGeom>
          <a:noFill/>
          <a:ln cap="flat" cmpd="sng" w="9525">
            <a:solidFill>
              <a:schemeClr val="dk1"/>
            </a:solidFill>
            <a:prstDash val="solid"/>
            <a:round/>
            <a:headEnd len="sm" w="sm" type="none"/>
            <a:tailEnd len="sm" w="sm" type="none"/>
          </a:ln>
        </p:spPr>
      </p:pic>
      <p:sp>
        <p:nvSpPr>
          <p:cNvPr id="420" name="Google Shape;420;p45"/>
          <p:cNvSpPr txBox="1"/>
          <p:nvPr/>
        </p:nvSpPr>
        <p:spPr>
          <a:xfrm>
            <a:off x="265686" y="1734990"/>
            <a:ext cx="3822934" cy="3447098"/>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HAVING</a:t>
            </a:r>
            <a:r>
              <a:rPr lang="es-PE" sz="1600">
                <a:solidFill>
                  <a:srgbClr val="262626"/>
                </a:solidFill>
                <a:latin typeface="Calibri"/>
                <a:ea typeface="Calibri"/>
                <a:cs typeface="Calibri"/>
                <a:sym typeface="Calibri"/>
              </a:rPr>
              <a:t> es una cláusula utilizada en SQL para filtrar el resultado de una consulta </a:t>
            </a:r>
            <a:r>
              <a:rPr b="1" lang="es-PE" sz="1600">
                <a:solidFill>
                  <a:srgbClr val="262626"/>
                </a:solidFill>
                <a:latin typeface="Calibri"/>
                <a:ea typeface="Calibri"/>
                <a:cs typeface="Calibri"/>
                <a:sym typeface="Calibri"/>
              </a:rPr>
              <a:t>GROUP BY </a:t>
            </a:r>
            <a:r>
              <a:rPr lang="es-PE" sz="1600">
                <a:solidFill>
                  <a:srgbClr val="262626"/>
                </a:solidFill>
                <a:latin typeface="Calibri"/>
                <a:ea typeface="Calibri"/>
                <a:cs typeface="Calibri"/>
                <a:sym typeface="Calibri"/>
              </a:rPr>
              <a:t>basada en una condición. Mientras que la cláusula </a:t>
            </a:r>
            <a:r>
              <a:rPr b="1" lang="es-PE" sz="1600">
                <a:solidFill>
                  <a:srgbClr val="262626"/>
                </a:solidFill>
                <a:latin typeface="Calibri"/>
                <a:ea typeface="Calibri"/>
                <a:cs typeface="Calibri"/>
                <a:sym typeface="Calibri"/>
              </a:rPr>
              <a:t>WHERE</a:t>
            </a:r>
            <a:r>
              <a:rPr lang="es-PE" sz="1600">
                <a:solidFill>
                  <a:srgbClr val="262626"/>
                </a:solidFill>
                <a:latin typeface="Calibri"/>
                <a:ea typeface="Calibri"/>
                <a:cs typeface="Calibri"/>
                <a:sym typeface="Calibri"/>
              </a:rPr>
              <a:t> se utiliza para filtrar filas individuales, la cláusula </a:t>
            </a:r>
            <a:r>
              <a:rPr b="1" lang="es-PE" sz="1600">
                <a:solidFill>
                  <a:srgbClr val="262626"/>
                </a:solidFill>
                <a:latin typeface="Calibri"/>
                <a:ea typeface="Calibri"/>
                <a:cs typeface="Calibri"/>
                <a:sym typeface="Calibri"/>
              </a:rPr>
              <a:t>HAVING</a:t>
            </a:r>
            <a:r>
              <a:rPr lang="es-PE" sz="1600">
                <a:solidFill>
                  <a:srgbClr val="262626"/>
                </a:solidFill>
                <a:latin typeface="Calibri"/>
                <a:ea typeface="Calibri"/>
                <a:cs typeface="Calibri"/>
                <a:sym typeface="Calibri"/>
              </a:rPr>
              <a:t> se utiliza para filtrar grupos de filas basadas en el resultado de una función de agregación, como </a:t>
            </a:r>
            <a:r>
              <a:rPr b="1" lang="es-PE" sz="1600">
                <a:solidFill>
                  <a:srgbClr val="262626"/>
                </a:solidFill>
                <a:latin typeface="Calibri"/>
                <a:ea typeface="Calibri"/>
                <a:cs typeface="Calibri"/>
                <a:sym typeface="Calibri"/>
              </a:rPr>
              <a:t>SUM</a:t>
            </a:r>
            <a:r>
              <a:rPr lang="es-PE" sz="1600">
                <a:solidFill>
                  <a:srgbClr val="262626"/>
                </a:solidFill>
                <a:latin typeface="Calibri"/>
                <a:ea typeface="Calibri"/>
                <a:cs typeface="Calibri"/>
                <a:sym typeface="Calibri"/>
              </a:rPr>
              <a:t>, </a:t>
            </a:r>
            <a:r>
              <a:rPr b="1" lang="es-PE" sz="1600">
                <a:solidFill>
                  <a:srgbClr val="262626"/>
                </a:solidFill>
                <a:latin typeface="Calibri"/>
                <a:ea typeface="Calibri"/>
                <a:cs typeface="Calibri"/>
                <a:sym typeface="Calibri"/>
              </a:rPr>
              <a:t>COUNT</a:t>
            </a:r>
            <a:r>
              <a:rPr lang="es-PE" sz="1600">
                <a:solidFill>
                  <a:srgbClr val="262626"/>
                </a:solidFill>
                <a:latin typeface="Calibri"/>
                <a:ea typeface="Calibri"/>
                <a:cs typeface="Calibri"/>
                <a:sym typeface="Calibri"/>
              </a:rPr>
              <a:t>, </a:t>
            </a:r>
            <a:r>
              <a:rPr b="1" lang="es-PE" sz="1600">
                <a:solidFill>
                  <a:srgbClr val="262626"/>
                </a:solidFill>
                <a:latin typeface="Calibri"/>
                <a:ea typeface="Calibri"/>
                <a:cs typeface="Calibri"/>
                <a:sym typeface="Calibri"/>
              </a:rPr>
              <a:t>AVG</a:t>
            </a:r>
            <a:r>
              <a:rPr lang="es-PE" sz="1600">
                <a:solidFill>
                  <a:srgbClr val="262626"/>
                </a:solidFill>
                <a:latin typeface="Calibri"/>
                <a:ea typeface="Calibri"/>
                <a:cs typeface="Calibri"/>
                <a:sym typeface="Calibri"/>
              </a:rPr>
              <a:t>, </a:t>
            </a:r>
            <a:r>
              <a:rPr b="1" lang="es-PE" sz="1600">
                <a:solidFill>
                  <a:srgbClr val="262626"/>
                </a:solidFill>
                <a:latin typeface="Calibri"/>
                <a:ea typeface="Calibri"/>
                <a:cs typeface="Calibri"/>
                <a:sym typeface="Calibri"/>
              </a:rPr>
              <a:t>MAX</a:t>
            </a:r>
            <a:r>
              <a:rPr lang="es-PE" sz="1600">
                <a:solidFill>
                  <a:srgbClr val="262626"/>
                </a:solidFill>
                <a:latin typeface="Calibri"/>
                <a:ea typeface="Calibri"/>
                <a:cs typeface="Calibri"/>
                <a:sym typeface="Calibri"/>
              </a:rPr>
              <a:t> o </a:t>
            </a:r>
            <a:r>
              <a:rPr b="1" lang="es-PE" sz="1600">
                <a:solidFill>
                  <a:srgbClr val="262626"/>
                </a:solidFill>
                <a:latin typeface="Calibri"/>
                <a:ea typeface="Calibri"/>
                <a:cs typeface="Calibri"/>
                <a:sym typeface="Calibri"/>
              </a:rPr>
              <a:t>MIN</a:t>
            </a:r>
            <a:r>
              <a:rPr lang="es-PE" sz="1600">
                <a:solidFill>
                  <a:srgbClr val="262626"/>
                </a:solidFill>
                <a:latin typeface="Calibri"/>
                <a:ea typeface="Calibri"/>
                <a:cs typeface="Calibri"/>
                <a:sym typeface="Calibri"/>
              </a:rPr>
              <a:t>.</a:t>
            </a:r>
            <a:endParaRPr/>
          </a:p>
          <a:p>
            <a:pPr indent="-184150" lvl="0" marL="297475"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Adicionalmente, </a:t>
            </a:r>
            <a:r>
              <a:rPr b="1" lang="es-PE" sz="1600">
                <a:solidFill>
                  <a:srgbClr val="262626"/>
                </a:solidFill>
                <a:latin typeface="Calibri"/>
                <a:ea typeface="Calibri"/>
                <a:cs typeface="Calibri"/>
                <a:sym typeface="Calibri"/>
              </a:rPr>
              <a:t>ORDER BY</a:t>
            </a:r>
            <a:r>
              <a:rPr lang="es-PE" sz="1600">
                <a:solidFill>
                  <a:srgbClr val="262626"/>
                </a:solidFill>
                <a:latin typeface="Calibri"/>
                <a:ea typeface="Calibri"/>
                <a:cs typeface="Calibri"/>
                <a:sym typeface="Calibri"/>
              </a:rPr>
              <a:t> ordena los registros de salida por el valor de la columna calculada “Nro Pedidos” en forma descendente.</a:t>
            </a:r>
            <a:endParaRPr/>
          </a:p>
        </p:txBody>
      </p:sp>
      <p:sp>
        <p:nvSpPr>
          <p:cNvPr id="421" name="Google Shape;421;p45"/>
          <p:cNvSpPr txBox="1"/>
          <p:nvPr/>
        </p:nvSpPr>
        <p:spPr>
          <a:xfrm>
            <a:off x="265686" y="1285192"/>
            <a:ext cx="6325986" cy="338554"/>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CONSULTAS DE AGREGACIÓN – CLÁUSULA GROUP BY / HAVING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6"/>
          <p:cNvSpPr/>
          <p:nvPr/>
        </p:nvSpPr>
        <p:spPr>
          <a:xfrm>
            <a:off x="424252" y="3703125"/>
            <a:ext cx="7828208"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EMPLEO DE FUNCIONES SQL SERVER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35" name="Google Shape;435;p47"/>
          <p:cNvSpPr txBox="1"/>
          <p:nvPr/>
        </p:nvSpPr>
        <p:spPr>
          <a:xfrm>
            <a:off x="705894" y="2037652"/>
            <a:ext cx="3992565" cy="1815882"/>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None/>
            </a:pPr>
            <a:r>
              <a:rPr b="1" lang="es-PE" sz="1600">
                <a:solidFill>
                  <a:srgbClr val="262626"/>
                </a:solidFill>
                <a:latin typeface="Calibri"/>
                <a:ea typeface="Calibri"/>
                <a:cs typeface="Calibri"/>
                <a:sym typeface="Calibri"/>
              </a:rPr>
              <a:t>¿QUÉ SON LAS FUNCIONES DE SQL SERVER?</a:t>
            </a:r>
            <a:endParaRPr/>
          </a:p>
          <a:p>
            <a:pPr indent="0" lvl="0" marL="11725" marR="0" rtl="0" algn="just">
              <a:spcBef>
                <a:spcPts val="0"/>
              </a:spcBef>
              <a:spcAft>
                <a:spcPts val="0"/>
              </a:spcAft>
              <a:buNone/>
            </a:pPr>
            <a:r>
              <a:t/>
            </a:r>
            <a:endParaRPr b="1" sz="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SQL Server son herramientas incorporadas en el lenguaje SQL que permiten realizar operaciones específicas en los datos almacenados en una base de datos. Estas funciones se clasifican según el tipo de datos que manipulan.</a:t>
            </a:r>
            <a:endParaRPr/>
          </a:p>
        </p:txBody>
      </p:sp>
      <p:pic>
        <p:nvPicPr>
          <p:cNvPr id="436" name="Google Shape;436;p47"/>
          <p:cNvPicPr preferRelativeResize="0"/>
          <p:nvPr/>
        </p:nvPicPr>
        <p:blipFill rotWithShape="1">
          <a:blip r:embed="rId3">
            <a:alphaModFix/>
          </a:blip>
          <a:srcRect b="0" l="0" r="0" t="0"/>
          <a:stretch/>
        </p:blipFill>
        <p:spPr>
          <a:xfrm>
            <a:off x="5140867" y="1783601"/>
            <a:ext cx="3297239" cy="232398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grpSp>
        <p:nvGrpSpPr>
          <p:cNvPr id="443" name="Google Shape;443;p48"/>
          <p:cNvGrpSpPr/>
          <p:nvPr/>
        </p:nvGrpSpPr>
        <p:grpSpPr>
          <a:xfrm>
            <a:off x="1226235" y="1102249"/>
            <a:ext cx="7204493" cy="3867603"/>
            <a:chOff x="1226235" y="1102249"/>
            <a:chExt cx="7204493" cy="3867603"/>
          </a:xfrm>
        </p:grpSpPr>
        <p:sp>
          <p:nvSpPr>
            <p:cNvPr id="444" name="Google Shape;444;p48"/>
            <p:cNvSpPr txBox="1"/>
            <p:nvPr/>
          </p:nvSpPr>
          <p:spPr>
            <a:xfrm>
              <a:off x="1301050" y="1102249"/>
              <a:ext cx="270568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FUNCIONES CADENA</a:t>
              </a:r>
              <a:endParaRPr/>
            </a:p>
          </p:txBody>
        </p:sp>
        <p:sp>
          <p:nvSpPr>
            <p:cNvPr id="445" name="Google Shape;445;p48"/>
            <p:cNvSpPr txBox="1"/>
            <p:nvPr/>
          </p:nvSpPr>
          <p:spPr>
            <a:xfrm>
              <a:off x="1226235" y="1415033"/>
              <a:ext cx="7204493" cy="35548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CHARINDEX</a:t>
              </a:r>
              <a:r>
                <a:rPr lang="es-PE" sz="1500">
                  <a:solidFill>
                    <a:schemeClr val="dk1"/>
                  </a:solidFill>
                  <a:latin typeface="Calibri"/>
                  <a:ea typeface="Calibri"/>
                  <a:cs typeface="Calibri"/>
                  <a:sym typeface="Calibri"/>
                </a:rPr>
                <a:t>: devuelve la posición de la primera aparición de un valor de cadena dentro de otra cadena.</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CHARINDEX</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'an', 'banana'</a:t>
              </a:r>
              <a:r>
                <a:rPr b="0" i="0" lang="es-PE" sz="1500" u="none" cap="none" strike="noStrike">
                  <a:solidFill>
                    <a:srgbClr val="7030A0"/>
                  </a:solidFill>
                  <a:latin typeface="Calibri"/>
                  <a:ea typeface="Calibri"/>
                  <a:cs typeface="Calibri"/>
                  <a:sym typeface="Calibri"/>
                </a:rPr>
                <a:t>)</a:t>
              </a:r>
              <a:endParaRPr/>
            </a:p>
            <a:p>
              <a:pPr indent="-190500" lvl="0" marL="28575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CONCAT</a:t>
              </a:r>
              <a:r>
                <a:rPr lang="es-PE" sz="1500">
                  <a:solidFill>
                    <a:schemeClr val="dk1"/>
                  </a:solidFill>
                  <a:latin typeface="Calibri"/>
                  <a:ea typeface="Calibri"/>
                  <a:cs typeface="Calibri"/>
                  <a:sym typeface="Calibri"/>
                </a:rPr>
                <a:t>: concatena dos o más cadenas en una sola.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CONCAT</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'North', 'wind'</a:t>
              </a:r>
              <a:r>
                <a:rPr b="0" i="0" lang="es-PE" sz="1500" u="none" cap="none" strike="noStrike">
                  <a:solidFill>
                    <a:srgbClr val="7030A0"/>
                  </a:solidFill>
                  <a:latin typeface="Calibri"/>
                  <a:ea typeface="Calibri"/>
                  <a:cs typeface="Calibri"/>
                  <a:sym typeface="Calibri"/>
                </a:rPr>
                <a:t>)</a:t>
              </a:r>
              <a:endParaRPr/>
            </a:p>
            <a:p>
              <a:pPr indent="-190500" lvl="0" marL="28575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LEN</a:t>
              </a:r>
              <a:r>
                <a:rPr lang="es-PE" sz="1500">
                  <a:solidFill>
                    <a:schemeClr val="dk1"/>
                  </a:solidFill>
                  <a:latin typeface="Calibri"/>
                  <a:ea typeface="Calibri"/>
                  <a:cs typeface="Calibri"/>
                  <a:sym typeface="Calibri"/>
                </a:rPr>
                <a:t>: devuelve la longitud de una cadena.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LEN</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'Hello, world! '</a:t>
              </a:r>
              <a:r>
                <a:rPr b="0" i="0" lang="es-PE" sz="1500" u="none" cap="none" strike="noStrike">
                  <a:solidFill>
                    <a:srgbClr val="7030A0"/>
                  </a:solidFill>
                  <a:latin typeface="Calibri"/>
                  <a:ea typeface="Calibri"/>
                  <a:cs typeface="Calibri"/>
                  <a:sym typeface="Calibri"/>
                </a:rPr>
                <a:t>)</a:t>
              </a:r>
              <a:endParaRPr/>
            </a:p>
            <a:p>
              <a:pPr indent="-190500" lvl="0" marL="28575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LEFT</a:t>
              </a:r>
              <a:r>
                <a:rPr lang="es-PE" sz="1500">
                  <a:solidFill>
                    <a:schemeClr val="dk1"/>
                  </a:solidFill>
                  <a:latin typeface="Calibri"/>
                  <a:ea typeface="Calibri"/>
                  <a:cs typeface="Calibri"/>
                  <a:sym typeface="Calibri"/>
                </a:rPr>
                <a:t>: devuelve una parte especificada de una cadena, comenzando por la izquierda.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LEFT</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'Northwind', 5</a:t>
              </a:r>
              <a:r>
                <a:rPr b="0" i="0" lang="es-PE" sz="1500" u="none" cap="none" strike="noStrike">
                  <a:solidFill>
                    <a:srgbClr val="7030A0"/>
                  </a:solidFill>
                  <a:latin typeface="Calibri"/>
                  <a:ea typeface="Calibri"/>
                  <a:cs typeface="Calibri"/>
                  <a:sym typeface="Calibri"/>
                </a:rPr>
                <a:t>)</a:t>
              </a:r>
              <a:endParaRPr/>
            </a:p>
            <a:p>
              <a:pPr indent="-190500" lvl="0" marL="28575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RIGHT</a:t>
              </a:r>
              <a:r>
                <a:rPr lang="es-PE" sz="1500">
                  <a:solidFill>
                    <a:schemeClr val="dk1"/>
                  </a:solidFill>
                  <a:latin typeface="Calibri"/>
                  <a:ea typeface="Calibri"/>
                  <a:cs typeface="Calibri"/>
                  <a:sym typeface="Calibri"/>
                </a:rPr>
                <a:t>: devuelve una parte especificada de una cadena, comenzando por la derecha.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RIGHT</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'Northwind', 4</a:t>
              </a:r>
              <a:r>
                <a:rPr b="0" i="0" lang="es-PE" sz="1500" u="none" cap="none" strike="noStrike">
                  <a:solidFill>
                    <a:srgbClr val="7030A0"/>
                  </a:solidFill>
                  <a:latin typeface="Calibri"/>
                  <a:ea typeface="Calibri"/>
                  <a:cs typeface="Calibri"/>
                  <a:sym typeface="Calibri"/>
                </a:rPr>
                <a:t>)</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52" name="Google Shape;452;p49"/>
          <p:cNvSpPr txBox="1"/>
          <p:nvPr/>
        </p:nvSpPr>
        <p:spPr>
          <a:xfrm>
            <a:off x="1338181" y="1429621"/>
            <a:ext cx="2913503"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FUNCIONES CADENA</a:t>
            </a:r>
            <a:endParaRPr/>
          </a:p>
        </p:txBody>
      </p:sp>
      <p:sp>
        <p:nvSpPr>
          <p:cNvPr id="453" name="Google Shape;453;p49"/>
          <p:cNvSpPr txBox="1"/>
          <p:nvPr/>
        </p:nvSpPr>
        <p:spPr>
          <a:xfrm>
            <a:off x="1234715" y="1786578"/>
            <a:ext cx="6674569"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REPLACE</a:t>
            </a:r>
            <a:r>
              <a:rPr lang="es-PE" sz="1600">
                <a:solidFill>
                  <a:schemeClr val="dk1"/>
                </a:solidFill>
                <a:latin typeface="Calibri"/>
                <a:ea typeface="Calibri"/>
                <a:cs typeface="Calibri"/>
                <a:sym typeface="Calibri"/>
              </a:rPr>
              <a:t>: reemplaza todas las apariciones de un valor de cadena dentro de otra cadena con un nuevo valor de cadena.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REPLACE</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'The quick brown fox', 'brown', 'red'</a:t>
            </a:r>
            <a:r>
              <a:rPr b="0" i="0" lang="es-PE" sz="1600" u="none" cap="none" strike="noStrike">
                <a:solidFill>
                  <a:srgbClr val="7030A0"/>
                </a:solidFill>
                <a:latin typeface="Calibri"/>
                <a:ea typeface="Calibri"/>
                <a:cs typeface="Calibri"/>
                <a:sym typeface="Calibri"/>
              </a:rPr>
              <a:t>)</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SUBSTRING</a:t>
            </a:r>
            <a:r>
              <a:rPr lang="es-PE" sz="1600">
                <a:solidFill>
                  <a:schemeClr val="dk1"/>
                </a:solidFill>
                <a:latin typeface="Calibri"/>
                <a:ea typeface="Calibri"/>
                <a:cs typeface="Calibri"/>
                <a:sym typeface="Calibri"/>
              </a:rPr>
              <a:t>: devuelve una parte especificada de una cadena.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SUBSTRING</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'Northwind', 2, 5</a:t>
            </a:r>
            <a:r>
              <a:rPr b="0" i="0" lang="es-PE" sz="1600" u="none" cap="none" strike="noStrike">
                <a:solidFill>
                  <a:srgbClr val="7030A0"/>
                </a:solidFill>
                <a:latin typeface="Calibri"/>
                <a:ea typeface="Calibri"/>
                <a:cs typeface="Calibri"/>
                <a:sym typeface="Calibri"/>
              </a:rPr>
              <a:t>)</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LOWER</a:t>
            </a:r>
            <a:r>
              <a:rPr lang="es-PE" sz="1600">
                <a:solidFill>
                  <a:schemeClr val="dk1"/>
                </a:solidFill>
                <a:latin typeface="Calibri"/>
                <a:ea typeface="Calibri"/>
                <a:cs typeface="Calibri"/>
                <a:sym typeface="Calibri"/>
              </a:rPr>
              <a:t>: convierte una cadena en minúsculas.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LOWER</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'NORTHWIND'</a:t>
            </a:r>
            <a:r>
              <a:rPr b="0" i="0" lang="es-PE" sz="1600" u="none" cap="none" strike="noStrike">
                <a:solidFill>
                  <a:srgbClr val="7030A0"/>
                </a:solidFill>
                <a:latin typeface="Calibri"/>
                <a:ea typeface="Calibri"/>
                <a:cs typeface="Calibri"/>
                <a:sym typeface="Calibri"/>
              </a:rPr>
              <a:t>)</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UPPER</a:t>
            </a:r>
            <a:r>
              <a:rPr lang="es-PE" sz="1600">
                <a:solidFill>
                  <a:schemeClr val="dk1"/>
                </a:solidFill>
                <a:latin typeface="Calibri"/>
                <a:ea typeface="Calibri"/>
                <a:cs typeface="Calibri"/>
                <a:sym typeface="Calibri"/>
              </a:rPr>
              <a:t>: convierte una cadena en mayúsculas.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UPPER</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'northwind'</a:t>
            </a:r>
            <a:r>
              <a:rPr b="0" i="0" lang="es-PE" sz="1600" u="none" cap="none" strike="noStrike">
                <a:solidFill>
                  <a:srgbClr val="7030A0"/>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5"/>
          <p:cNvSpPr txBox="1"/>
          <p:nvPr/>
        </p:nvSpPr>
        <p:spPr>
          <a:xfrm>
            <a:off x="1045940" y="1085474"/>
            <a:ext cx="437311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
        <p:nvSpPr>
          <p:cNvPr id="66" name="Google Shape;66;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67" name="Google Shape;67;p5"/>
          <p:cNvSpPr txBox="1"/>
          <p:nvPr/>
        </p:nvSpPr>
        <p:spPr>
          <a:xfrm>
            <a:off x="963989" y="1394110"/>
            <a:ext cx="4655415" cy="33855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1600"/>
              <a:buFont typeface="Calibri"/>
              <a:buAutoNum type="arabicPeriod" startAt="3"/>
            </a:pPr>
            <a:r>
              <a:rPr lang="es-PE" sz="1600">
                <a:solidFill>
                  <a:schemeClr val="dk1"/>
                </a:solidFill>
                <a:latin typeface="Calibri"/>
                <a:ea typeface="Calibri"/>
                <a:cs typeface="Calibri"/>
                <a:sym typeface="Calibri"/>
              </a:rPr>
              <a:t>Ir a la opción del menú: </a:t>
            </a:r>
            <a:r>
              <a:rPr b="1" lang="es-PE" sz="1600">
                <a:solidFill>
                  <a:srgbClr val="7030A0"/>
                </a:solidFill>
                <a:latin typeface="Calibri"/>
                <a:ea typeface="Calibri"/>
                <a:cs typeface="Calibri"/>
                <a:sym typeface="Calibri"/>
              </a:rPr>
              <a:t>Archivos\Open\File</a:t>
            </a:r>
            <a:endParaRPr/>
          </a:p>
        </p:txBody>
      </p:sp>
      <p:pic>
        <p:nvPicPr>
          <p:cNvPr id="68" name="Google Shape;68;p5"/>
          <p:cNvPicPr preferRelativeResize="0"/>
          <p:nvPr/>
        </p:nvPicPr>
        <p:blipFill rotWithShape="1">
          <a:blip r:embed="rId3">
            <a:alphaModFix/>
          </a:blip>
          <a:srcRect b="0" l="0" r="0" t="0"/>
          <a:stretch/>
        </p:blipFill>
        <p:spPr>
          <a:xfrm>
            <a:off x="2456205" y="2022826"/>
            <a:ext cx="5156163" cy="3039000"/>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60" name="Google Shape;460;p50"/>
          <p:cNvSpPr txBox="1"/>
          <p:nvPr/>
        </p:nvSpPr>
        <p:spPr>
          <a:xfrm>
            <a:off x="1068294" y="1372477"/>
            <a:ext cx="248124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FUNCIONES NUMÉRICAS</a:t>
            </a:r>
            <a:endParaRPr/>
          </a:p>
        </p:txBody>
      </p:sp>
      <p:sp>
        <p:nvSpPr>
          <p:cNvPr id="461" name="Google Shape;461;p50"/>
          <p:cNvSpPr txBox="1"/>
          <p:nvPr/>
        </p:nvSpPr>
        <p:spPr>
          <a:xfrm>
            <a:off x="1068294" y="1664865"/>
            <a:ext cx="7352499" cy="280076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ABS</a:t>
            </a:r>
            <a:r>
              <a:rPr lang="es-PE" sz="1600">
                <a:solidFill>
                  <a:schemeClr val="dk1"/>
                </a:solidFill>
                <a:latin typeface="Calibri"/>
                <a:ea typeface="Calibri"/>
                <a:cs typeface="Calibri"/>
                <a:sym typeface="Calibri"/>
              </a:rPr>
              <a:t>: devuelve el valor absoluto de un número.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1" i="0" lang="es-PE" sz="1600" u="none" cap="none" strike="noStrike">
                <a:solidFill>
                  <a:srgbClr val="7030A0"/>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SELECT </a:t>
            </a:r>
            <a:r>
              <a:rPr b="1" i="0" lang="es-PE" sz="1600" u="none" cap="none" strike="noStrike">
                <a:solidFill>
                  <a:srgbClr val="7030A0"/>
                </a:solidFill>
                <a:latin typeface="Calibri"/>
                <a:ea typeface="Calibri"/>
                <a:cs typeface="Calibri"/>
                <a:sym typeface="Calibri"/>
              </a:rPr>
              <a:t>ABS</a:t>
            </a:r>
            <a:r>
              <a:rPr b="0" i="0" lang="es-PE" sz="1600" u="none" cap="none" strike="noStrike">
                <a:solidFill>
                  <a:schemeClr val="dk1"/>
                </a:solidFill>
                <a:latin typeface="Calibri"/>
                <a:ea typeface="Calibri"/>
                <a:cs typeface="Calibri"/>
                <a:sym typeface="Calibri"/>
              </a:rPr>
              <a:t>(-10</a:t>
            </a:r>
            <a:r>
              <a:rPr b="0" i="0" lang="es-PE" sz="16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CEILING</a:t>
            </a:r>
            <a:r>
              <a:rPr lang="es-PE" sz="1600">
                <a:solidFill>
                  <a:schemeClr val="dk1"/>
                </a:solidFill>
                <a:latin typeface="Calibri"/>
                <a:ea typeface="Calibri"/>
                <a:cs typeface="Calibri"/>
                <a:sym typeface="Calibri"/>
              </a:rPr>
              <a:t>: redondea un número al entero más cercano mayor o igual al número.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CEILING</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3.14</a:t>
            </a:r>
            <a:r>
              <a:rPr b="0" i="0" lang="es-PE" sz="16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FLOOR</a:t>
            </a:r>
            <a:r>
              <a:rPr lang="es-PE" sz="1600">
                <a:solidFill>
                  <a:schemeClr val="dk1"/>
                </a:solidFill>
                <a:latin typeface="Calibri"/>
                <a:ea typeface="Calibri"/>
                <a:cs typeface="Calibri"/>
                <a:sym typeface="Calibri"/>
              </a:rPr>
              <a:t>: redondea un número al entero más cercano menor o igual al número.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FLOOR</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3.14</a:t>
            </a:r>
            <a:r>
              <a:rPr b="0" i="0" lang="es-PE" sz="16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600"/>
              <a:buFont typeface="Noto Sans Symbols"/>
              <a:buChar char="▪"/>
            </a:pPr>
            <a:r>
              <a:rPr b="1" lang="es-PE" sz="1600">
                <a:solidFill>
                  <a:srgbClr val="7030A0"/>
                </a:solidFill>
                <a:latin typeface="Calibri"/>
                <a:ea typeface="Calibri"/>
                <a:cs typeface="Calibri"/>
                <a:sym typeface="Calibri"/>
              </a:rPr>
              <a:t>POWER</a:t>
            </a:r>
            <a:r>
              <a:rPr lang="es-PE" sz="1600">
                <a:solidFill>
                  <a:schemeClr val="dk1"/>
                </a:solidFill>
                <a:latin typeface="Calibri"/>
                <a:ea typeface="Calibri"/>
                <a:cs typeface="Calibri"/>
                <a:sym typeface="Calibri"/>
              </a:rPr>
              <a:t>: devuelve el resultado de elevar un número a una potencia especificada. </a:t>
            </a:r>
            <a:endParaRPr/>
          </a:p>
          <a:p>
            <a:pPr indent="0" lvl="1" marL="457200" marR="0" rtl="0" algn="l">
              <a:spcBef>
                <a:spcPts val="0"/>
              </a:spcBef>
              <a:spcAft>
                <a:spcPts val="0"/>
              </a:spcAft>
              <a:buNone/>
            </a:pPr>
            <a:r>
              <a:rPr b="1" i="0" lang="es-PE" sz="1600" u="none" cap="none" strike="noStrike">
                <a:solidFill>
                  <a:schemeClr val="dk1"/>
                </a:solidFill>
                <a:latin typeface="Calibri"/>
                <a:ea typeface="Calibri"/>
                <a:cs typeface="Calibri"/>
                <a:sym typeface="Calibri"/>
              </a:rPr>
              <a:t>Ejemplo</a:t>
            </a:r>
            <a:r>
              <a:rPr b="0" i="0" lang="es-PE" sz="1600" u="none" cap="none" strike="noStrike">
                <a:solidFill>
                  <a:schemeClr val="dk1"/>
                </a:solidFill>
                <a:latin typeface="Calibri"/>
                <a:ea typeface="Calibri"/>
                <a:cs typeface="Calibri"/>
                <a:sym typeface="Calibri"/>
              </a:rPr>
              <a:t>: SELECT </a:t>
            </a:r>
            <a:r>
              <a:rPr b="1" i="0" lang="es-PE" sz="1600" u="none" cap="none" strike="noStrike">
                <a:solidFill>
                  <a:srgbClr val="7030A0"/>
                </a:solidFill>
                <a:latin typeface="Calibri"/>
                <a:ea typeface="Calibri"/>
                <a:cs typeface="Calibri"/>
                <a:sym typeface="Calibri"/>
              </a:rPr>
              <a:t>POWER</a:t>
            </a:r>
            <a:r>
              <a:rPr b="0" i="0" lang="es-PE" sz="1600" u="none" cap="none" strike="noStrike">
                <a:solidFill>
                  <a:srgbClr val="7030A0"/>
                </a:solidFill>
                <a:latin typeface="Calibri"/>
                <a:ea typeface="Calibri"/>
                <a:cs typeface="Calibri"/>
                <a:sym typeface="Calibri"/>
              </a:rPr>
              <a:t>(</a:t>
            </a:r>
            <a:r>
              <a:rPr b="0" i="0" lang="es-PE" sz="1600" u="none" cap="none" strike="noStrike">
                <a:solidFill>
                  <a:schemeClr val="dk1"/>
                </a:solidFill>
                <a:latin typeface="Calibri"/>
                <a:ea typeface="Calibri"/>
                <a:cs typeface="Calibri"/>
                <a:sym typeface="Calibri"/>
              </a:rPr>
              <a:t>2, 3</a:t>
            </a:r>
            <a:r>
              <a:rPr b="0" i="0" lang="es-PE" sz="1600" u="none" cap="none" strike="noStrike">
                <a:solidFill>
                  <a:srgbClr val="7030A0"/>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68" name="Google Shape;468;p51"/>
          <p:cNvSpPr txBox="1"/>
          <p:nvPr/>
        </p:nvSpPr>
        <p:spPr>
          <a:xfrm>
            <a:off x="1201298" y="2076897"/>
            <a:ext cx="267243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FUNCIONES NUMÉRICAS</a:t>
            </a:r>
            <a:endParaRPr/>
          </a:p>
        </p:txBody>
      </p:sp>
      <p:sp>
        <p:nvSpPr>
          <p:cNvPr id="469" name="Google Shape;469;p51"/>
          <p:cNvSpPr txBox="1"/>
          <p:nvPr/>
        </p:nvSpPr>
        <p:spPr>
          <a:xfrm>
            <a:off x="1134796" y="2468942"/>
            <a:ext cx="5989211"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ROUND</a:t>
            </a:r>
            <a:r>
              <a:rPr lang="es-PE" sz="1500">
                <a:solidFill>
                  <a:schemeClr val="dk1"/>
                </a:solidFill>
                <a:latin typeface="Calibri"/>
                <a:ea typeface="Calibri"/>
                <a:cs typeface="Calibri"/>
                <a:sym typeface="Calibri"/>
              </a:rPr>
              <a:t>: redondea un número a un número especificado de decimales.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ROUND</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3.14159, 2</a:t>
            </a:r>
            <a:r>
              <a:rPr b="0" i="0" lang="es-PE" sz="15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SIGN</a:t>
            </a:r>
            <a:r>
              <a:rPr lang="es-PE" sz="1500">
                <a:solidFill>
                  <a:schemeClr val="dk1"/>
                </a:solidFill>
                <a:latin typeface="Calibri"/>
                <a:ea typeface="Calibri"/>
                <a:cs typeface="Calibri"/>
                <a:sym typeface="Calibri"/>
              </a:rPr>
              <a:t>: devuelve el signo de un número (1 para positivo, -1 para negativo y 0 para cero).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SIGN</a:t>
            </a:r>
            <a:r>
              <a:rPr b="0" i="0" lang="es-PE" sz="1500" u="none" cap="none" strike="noStrike">
                <a:solidFill>
                  <a:srgbClr val="7030A0"/>
                </a:solidFill>
                <a:latin typeface="Calibri"/>
                <a:ea typeface="Calibri"/>
                <a:cs typeface="Calibri"/>
                <a:sym typeface="Calibri"/>
              </a:rPr>
              <a:t>(</a:t>
            </a:r>
            <a:r>
              <a:rPr b="0" i="0" lang="es-PE" sz="1500" u="none" cap="none" strike="noStrike">
                <a:solidFill>
                  <a:schemeClr val="dk1"/>
                </a:solidFill>
                <a:latin typeface="Calibri"/>
                <a:ea typeface="Calibri"/>
                <a:cs typeface="Calibri"/>
                <a:sym typeface="Calibri"/>
              </a:rPr>
              <a:t>-10</a:t>
            </a:r>
            <a:r>
              <a:rPr b="0" i="0" lang="es-PE" sz="1500" u="none" cap="none" strike="noStrike">
                <a:solidFill>
                  <a:srgbClr val="7030A0"/>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76" name="Google Shape;476;p52"/>
          <p:cNvSpPr txBox="1"/>
          <p:nvPr/>
        </p:nvSpPr>
        <p:spPr>
          <a:xfrm>
            <a:off x="1018417" y="1426339"/>
            <a:ext cx="209885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FUNCIONES FECHA</a:t>
            </a:r>
            <a:endParaRPr/>
          </a:p>
        </p:txBody>
      </p:sp>
      <p:sp>
        <p:nvSpPr>
          <p:cNvPr id="477" name="Google Shape;477;p52"/>
          <p:cNvSpPr txBox="1"/>
          <p:nvPr/>
        </p:nvSpPr>
        <p:spPr>
          <a:xfrm>
            <a:off x="935290" y="1819967"/>
            <a:ext cx="7352500"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DATEADD</a:t>
            </a:r>
            <a:r>
              <a:rPr lang="es-PE" sz="1500">
                <a:solidFill>
                  <a:schemeClr val="dk1"/>
                </a:solidFill>
                <a:latin typeface="Calibri"/>
                <a:ea typeface="Calibri"/>
                <a:cs typeface="Calibri"/>
                <a:sym typeface="Calibri"/>
              </a:rPr>
              <a:t>: agrega una cantidad especificada de tiempo a una fecha y devuelve la nueva fecha resultante.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DATEADD</a:t>
            </a:r>
            <a:r>
              <a:rPr b="0" i="0" lang="es-PE" sz="1500" u="none" cap="none" strike="noStrike">
                <a:solidFill>
                  <a:srgbClr val="7030A0"/>
                </a:solidFill>
                <a:latin typeface="Calibri"/>
                <a:ea typeface="Calibri"/>
                <a:cs typeface="Calibri"/>
                <a:sym typeface="Calibri"/>
              </a:rPr>
              <a:t>(</a:t>
            </a:r>
            <a:r>
              <a:rPr b="0" i="1" lang="es-PE" sz="1500" u="none" cap="none" strike="noStrike">
                <a:solidFill>
                  <a:schemeClr val="dk1"/>
                </a:solidFill>
                <a:latin typeface="Calibri"/>
                <a:ea typeface="Calibri"/>
                <a:cs typeface="Calibri"/>
                <a:sym typeface="Calibri"/>
              </a:rPr>
              <a:t>day</a:t>
            </a:r>
            <a:r>
              <a:rPr b="0" i="0" lang="es-PE" sz="1500" u="none" cap="none" strike="noStrike">
                <a:solidFill>
                  <a:schemeClr val="dk1"/>
                </a:solidFill>
                <a:latin typeface="Calibri"/>
                <a:ea typeface="Calibri"/>
                <a:cs typeface="Calibri"/>
                <a:sym typeface="Calibri"/>
              </a:rPr>
              <a:t>, 7, '2023-04-20'</a:t>
            </a:r>
            <a:r>
              <a:rPr b="0" i="0" lang="es-PE" sz="15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DATEDIFF</a:t>
            </a:r>
            <a:r>
              <a:rPr lang="es-PE" sz="1500">
                <a:solidFill>
                  <a:schemeClr val="dk1"/>
                </a:solidFill>
                <a:latin typeface="Calibri"/>
                <a:ea typeface="Calibri"/>
                <a:cs typeface="Calibri"/>
                <a:sym typeface="Calibri"/>
              </a:rPr>
              <a:t>: devuelve la diferencia entre dos fechas en unidades de tiempo especificadas.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DATEDIFF</a:t>
            </a:r>
            <a:r>
              <a:rPr b="0" i="0" lang="es-PE" sz="1500" u="none" cap="none" strike="noStrike">
                <a:solidFill>
                  <a:srgbClr val="7030A0"/>
                </a:solidFill>
                <a:latin typeface="Calibri"/>
                <a:ea typeface="Calibri"/>
                <a:cs typeface="Calibri"/>
                <a:sym typeface="Calibri"/>
              </a:rPr>
              <a:t>(</a:t>
            </a:r>
            <a:r>
              <a:rPr b="0" i="1" lang="es-PE" sz="1500" u="none" cap="none" strike="noStrike">
                <a:solidFill>
                  <a:schemeClr val="dk1"/>
                </a:solidFill>
                <a:latin typeface="Calibri"/>
                <a:ea typeface="Calibri"/>
                <a:cs typeface="Calibri"/>
                <a:sym typeface="Calibri"/>
              </a:rPr>
              <a:t>day</a:t>
            </a:r>
            <a:r>
              <a:rPr b="0" i="0" lang="es-PE" sz="1500" u="none" cap="none" strike="noStrike">
                <a:solidFill>
                  <a:schemeClr val="dk1"/>
                </a:solidFill>
                <a:latin typeface="Calibri"/>
                <a:ea typeface="Calibri"/>
                <a:cs typeface="Calibri"/>
                <a:sym typeface="Calibri"/>
              </a:rPr>
              <a:t>, '2023-04-20', '2023-04-27'</a:t>
            </a:r>
            <a:r>
              <a:rPr b="0" i="0" lang="es-PE" sz="15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DATEPART</a:t>
            </a:r>
            <a:r>
              <a:rPr lang="es-PE" sz="1500">
                <a:solidFill>
                  <a:schemeClr val="dk1"/>
                </a:solidFill>
                <a:latin typeface="Calibri"/>
                <a:ea typeface="Calibri"/>
                <a:cs typeface="Calibri"/>
                <a:sym typeface="Calibri"/>
              </a:rPr>
              <a:t>: devuelve una parte especificada de una fecha (como el año, el mes o el día).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DATEPART</a:t>
            </a:r>
            <a:r>
              <a:rPr b="0" i="0" lang="es-PE" sz="1500" u="none" cap="none" strike="noStrike">
                <a:solidFill>
                  <a:srgbClr val="7030A0"/>
                </a:solidFill>
                <a:latin typeface="Calibri"/>
                <a:ea typeface="Calibri"/>
                <a:cs typeface="Calibri"/>
                <a:sym typeface="Calibri"/>
              </a:rPr>
              <a:t>(</a:t>
            </a:r>
            <a:r>
              <a:rPr b="0" i="1" lang="es-PE" sz="1500" u="none" cap="none" strike="noStrike">
                <a:solidFill>
                  <a:schemeClr val="dk1"/>
                </a:solidFill>
                <a:latin typeface="Calibri"/>
                <a:ea typeface="Calibri"/>
                <a:cs typeface="Calibri"/>
                <a:sym typeface="Calibri"/>
              </a:rPr>
              <a:t>year</a:t>
            </a:r>
            <a:r>
              <a:rPr b="0" i="0" lang="es-PE" sz="1500" u="none" cap="none" strike="noStrike">
                <a:solidFill>
                  <a:schemeClr val="dk1"/>
                </a:solidFill>
                <a:latin typeface="Calibri"/>
                <a:ea typeface="Calibri"/>
                <a:cs typeface="Calibri"/>
                <a:sym typeface="Calibri"/>
              </a:rPr>
              <a:t>, '2023-04-27'</a:t>
            </a:r>
            <a:r>
              <a:rPr b="0" i="0" lang="es-PE" sz="1500" u="none" cap="none" strike="noStrike">
                <a:solidFill>
                  <a:srgbClr val="7030A0"/>
                </a:solidFill>
                <a:latin typeface="Calibri"/>
                <a:ea typeface="Calibri"/>
                <a:cs typeface="Calibri"/>
                <a:sym typeface="Calibri"/>
              </a:rPr>
              <a: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7030A0"/>
              </a:buClr>
              <a:buSzPts val="1500"/>
              <a:buFont typeface="Noto Sans Symbols"/>
              <a:buChar char="▪"/>
            </a:pPr>
            <a:r>
              <a:rPr b="1" lang="es-PE" sz="1500">
                <a:solidFill>
                  <a:srgbClr val="7030A0"/>
                </a:solidFill>
                <a:latin typeface="Calibri"/>
                <a:ea typeface="Calibri"/>
                <a:cs typeface="Calibri"/>
                <a:sym typeface="Calibri"/>
              </a:rPr>
              <a:t>GETDATE</a:t>
            </a:r>
            <a:r>
              <a:rPr lang="es-PE" sz="1500">
                <a:solidFill>
                  <a:schemeClr val="dk1"/>
                </a:solidFill>
                <a:latin typeface="Calibri"/>
                <a:ea typeface="Calibri"/>
                <a:cs typeface="Calibri"/>
                <a:sym typeface="Calibri"/>
              </a:rPr>
              <a:t>: devuelve la fecha y hora actuales del sistema. </a:t>
            </a:r>
            <a:endParaRPr/>
          </a:p>
          <a:p>
            <a:pPr indent="0" lvl="1" marL="457200" marR="0" rtl="0" algn="l">
              <a:spcBef>
                <a:spcPts val="0"/>
              </a:spcBef>
              <a:spcAft>
                <a:spcPts val="0"/>
              </a:spcAft>
              <a:buNone/>
            </a:pPr>
            <a:r>
              <a:rPr b="1" i="0" lang="es-PE" sz="1500" u="none" cap="none" strike="noStrike">
                <a:solidFill>
                  <a:schemeClr val="dk1"/>
                </a:solidFill>
                <a:latin typeface="Calibri"/>
                <a:ea typeface="Calibri"/>
                <a:cs typeface="Calibri"/>
                <a:sym typeface="Calibri"/>
              </a:rPr>
              <a:t>Ejemplo</a:t>
            </a:r>
            <a:r>
              <a:rPr b="0" i="0" lang="es-PE" sz="1500" u="none" cap="none" strike="noStrike">
                <a:solidFill>
                  <a:schemeClr val="dk1"/>
                </a:solidFill>
                <a:latin typeface="Calibri"/>
                <a:ea typeface="Calibri"/>
                <a:cs typeface="Calibri"/>
                <a:sym typeface="Calibri"/>
              </a:rPr>
              <a:t>: SELECT </a:t>
            </a:r>
            <a:r>
              <a:rPr b="1" i="0" lang="es-PE" sz="1500" u="none" cap="none" strike="noStrike">
                <a:solidFill>
                  <a:srgbClr val="7030A0"/>
                </a:solidFill>
                <a:latin typeface="Calibri"/>
                <a:ea typeface="Calibri"/>
                <a:cs typeface="Calibri"/>
                <a:sym typeface="Calibri"/>
              </a:rPr>
              <a:t>GETDATE</a:t>
            </a:r>
            <a:r>
              <a:rPr b="0" i="0" lang="es-PE" sz="1500" u="none" cap="none" strike="noStrike">
                <a:solidFill>
                  <a:srgbClr val="7030A0"/>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5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TRABAJO PRÁCTICO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491" name="Google Shape;491;p54"/>
          <p:cNvSpPr txBox="1"/>
          <p:nvPr/>
        </p:nvSpPr>
        <p:spPr>
          <a:xfrm>
            <a:off x="407875" y="976155"/>
            <a:ext cx="8449718" cy="4185761"/>
          </a:xfrm>
          <a:prstGeom prst="rect">
            <a:avLst/>
          </a:prstGeom>
          <a:solidFill>
            <a:srgbClr val="F2F2F2"/>
          </a:solidFill>
          <a:ln>
            <a:noFill/>
          </a:ln>
        </p:spPr>
        <p:txBody>
          <a:bodyPr anchorCtr="0" anchor="t" bIns="0" lIns="0" spcFirstLastPara="1" rIns="0" wrap="square" tIns="0">
            <a:spAutoFit/>
          </a:bodyPr>
          <a:lstStyle/>
          <a:p>
            <a:pPr indent="0" lvl="0" marL="11725" marR="0" rtl="0" algn="l">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Ejercicio de CONSULTAS en SQL Server – BD Northwind</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todos los datos de la tabla “</a:t>
            </a:r>
            <a:r>
              <a:rPr b="1" lang="es-PE" sz="1500">
                <a:solidFill>
                  <a:schemeClr val="dk1"/>
                </a:solidFill>
                <a:latin typeface="Calibri"/>
                <a:ea typeface="Calibri"/>
                <a:cs typeface="Calibri"/>
                <a:sym typeface="Calibri"/>
              </a:rPr>
              <a:t>Customers”</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los nombres y apellidos de todos los empleados de la tabla “</a:t>
            </a:r>
            <a:r>
              <a:rPr b="1" lang="es-PE" sz="1500">
                <a:solidFill>
                  <a:schemeClr val="dk1"/>
                </a:solidFill>
                <a:latin typeface="Calibri"/>
                <a:ea typeface="Calibri"/>
                <a:cs typeface="Calibri"/>
                <a:sym typeface="Calibri"/>
              </a:rPr>
              <a:t>Employees”</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precio y cantidad de todos los productos de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precio y cantidad de todos los productos de la categoría “</a:t>
            </a:r>
            <a:r>
              <a:rPr b="1" lang="es-PE" sz="1500">
                <a:solidFill>
                  <a:schemeClr val="dk1"/>
                </a:solidFill>
                <a:latin typeface="Calibri"/>
                <a:ea typeface="Calibri"/>
                <a:cs typeface="Calibri"/>
                <a:sym typeface="Calibri"/>
              </a:rPr>
              <a:t>Condiments”</a:t>
            </a:r>
            <a:r>
              <a:rPr lang="es-PE" sz="1500">
                <a:solidFill>
                  <a:schemeClr val="dk1"/>
                </a:solidFill>
                <a:latin typeface="Calibri"/>
                <a:ea typeface="Calibri"/>
                <a:cs typeface="Calibri"/>
                <a:sym typeface="Calibri"/>
              </a:rPr>
              <a:t>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cantidad y precio total de todos los productos vendidos en la tabla “</a:t>
            </a:r>
            <a:r>
              <a:rPr b="1" lang="es-PE" sz="1500">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la cantidad total de cada producto vendido en la tabla “</a:t>
            </a:r>
            <a:r>
              <a:rPr b="1" lang="es-PE" sz="1500">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ordenado de mayor a menor.</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la cantidad total de cada producto vendido en la tabla “</a:t>
            </a:r>
            <a:r>
              <a:rPr b="1" lang="es-PE" sz="1500">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solo para los pedidos con una cantidad total superior a 100.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498" name="Google Shape;498;p55"/>
          <p:cNvSpPr txBox="1"/>
          <p:nvPr/>
        </p:nvSpPr>
        <p:spPr>
          <a:xfrm>
            <a:off x="407875" y="976155"/>
            <a:ext cx="8449718" cy="4185761"/>
          </a:xfrm>
          <a:prstGeom prst="rect">
            <a:avLst/>
          </a:prstGeom>
          <a:solidFill>
            <a:srgbClr val="F2F2F2"/>
          </a:solid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EJERCICIO DE CONSULTAS EN SQL SERVER – BD NORTHWIND</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los nombres de todos los clientes que tengan un código postal que comience con “1”.</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los nombres de todos los clientes que no estén en Estados Unidos (“USA”).</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y la fecha de creación de todos los pedidos en la tabla “</a:t>
            </a:r>
            <a:r>
              <a:rPr b="1" lang="es-PE" sz="1500">
                <a:solidFill>
                  <a:schemeClr val="dk1"/>
                </a:solidFill>
                <a:latin typeface="Calibri"/>
                <a:ea typeface="Calibri"/>
                <a:cs typeface="Calibri"/>
                <a:sym typeface="Calibri"/>
              </a:rPr>
              <a:t>Orders”</a:t>
            </a:r>
            <a:r>
              <a:rPr lang="es-PE" sz="1500">
                <a:solidFill>
                  <a:schemeClr val="dk1"/>
                </a:solidFill>
                <a:latin typeface="Calibri"/>
                <a:ea typeface="Calibri"/>
                <a:cs typeface="Calibri"/>
                <a:sym typeface="Calibri"/>
              </a:rPr>
              <a:t> que se hayan creado después del 1 de enero de 1997.</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de cada producto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y su precio después de aplicar un descuento del 10% utilizando la función "</a:t>
            </a:r>
            <a:r>
              <a:rPr b="1" lang="es-PE" sz="1500">
                <a:solidFill>
                  <a:schemeClr val="dk1"/>
                </a:solidFill>
                <a:latin typeface="Calibri"/>
                <a:ea typeface="Calibri"/>
                <a:cs typeface="Calibri"/>
                <a:sym typeface="Calibri"/>
              </a:rPr>
              <a:t>ROUND</a:t>
            </a:r>
            <a:r>
              <a:rPr lang="es-PE" sz="1500">
                <a:solidFill>
                  <a:schemeClr val="dk1"/>
                </a:solidFill>
                <a:latin typeface="Calibri"/>
                <a:ea typeface="Calibri"/>
                <a:cs typeface="Calibri"/>
                <a:sym typeface="Calibri"/>
              </a:rPr>
              <a:t>".</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de cada cliente y el total de sus compras (usando la tabla “</a:t>
            </a:r>
            <a:r>
              <a:rPr b="1" lang="es-PE" sz="1500">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solo para los clientes que hayan realizado compras por un valor total superior a $5,000. Ordenar los resultados de mayor a menor valor total.</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y la cantidad de cada producto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una cantidad en stock entre 10 y 20 unidades. Ordenar los resultados alfabéticamente por nombre de producto.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505" name="Google Shape;505;p56"/>
          <p:cNvSpPr txBox="1"/>
          <p:nvPr/>
        </p:nvSpPr>
        <p:spPr>
          <a:xfrm>
            <a:off x="407875" y="984468"/>
            <a:ext cx="8449718" cy="4185761"/>
          </a:xfrm>
          <a:prstGeom prst="rect">
            <a:avLst/>
          </a:prstGeom>
          <a:solidFill>
            <a:srgbClr val="F2F2F2"/>
          </a:solid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EJERCICIO DE CONSULTAS EN SQL SERVER – BD NORTHWIND</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y el número total de veces que ha sido pedido, solo para los productos que han sido pedidos más de 50 veces. Ordenar los resultados de mayor a menor número de pedidos.</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empleado en la tabla “</a:t>
            </a:r>
            <a:r>
              <a:rPr b="1" lang="es-PE" sz="1500">
                <a:solidFill>
                  <a:schemeClr val="dk1"/>
                </a:solidFill>
                <a:latin typeface="Calibri"/>
                <a:ea typeface="Calibri"/>
                <a:cs typeface="Calibri"/>
                <a:sym typeface="Calibri"/>
              </a:rPr>
              <a:t>Employees”</a:t>
            </a:r>
            <a:r>
              <a:rPr lang="es-PE" sz="1500">
                <a:solidFill>
                  <a:schemeClr val="dk1"/>
                </a:solidFill>
                <a:latin typeface="Calibri"/>
                <a:ea typeface="Calibri"/>
                <a:cs typeface="Calibri"/>
                <a:sym typeface="Calibri"/>
              </a:rPr>
              <a:t> y el número total de pedidos que ha realizado. Solo muestra resultados para los empleados que hayan realizado más de 30 pedidos. Ordenar los resultados de mayor a menor número de pedidos.</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cliente en la tabla “</a:t>
            </a:r>
            <a:r>
              <a:rPr b="1" lang="es-PE" sz="1500">
                <a:solidFill>
                  <a:schemeClr val="dk1"/>
                </a:solidFill>
                <a:latin typeface="Calibri"/>
                <a:ea typeface="Calibri"/>
                <a:cs typeface="Calibri"/>
                <a:sym typeface="Calibri"/>
              </a:rPr>
              <a:t>Customers”</a:t>
            </a:r>
            <a:r>
              <a:rPr lang="es-PE" sz="1500">
                <a:solidFill>
                  <a:schemeClr val="dk1"/>
                </a:solidFill>
                <a:latin typeface="Calibri"/>
                <a:ea typeface="Calibri"/>
                <a:cs typeface="Calibri"/>
                <a:sym typeface="Calibri"/>
              </a:rPr>
              <a:t> que tenga una ciudad que contenga la palabra “London” utilizando la función “LIKE”. Ordenar los resultados alfabéticamente por nombre de cliente.</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 nombre de proveedor que comience con la letra "C". Ordenar los resultados alfabéticamente por nombre de producto.</a:t>
            </a:r>
            <a:endParaRPr/>
          </a:p>
          <a:p>
            <a:pPr indent="-248602" lvl="0" marL="354625" marR="0" rtl="0" algn="l">
              <a:spcBef>
                <a:spcPts val="0"/>
              </a:spcBef>
              <a:spcAft>
                <a:spcPts val="0"/>
              </a:spcAft>
              <a:buClr>
                <a:srgbClr val="262626"/>
              </a:buClr>
              <a:buSzPts val="1485"/>
              <a:buFont typeface="Calibri"/>
              <a:buNone/>
            </a:pPr>
            <a:r>
              <a:t/>
            </a:r>
            <a:endParaRPr sz="1500">
              <a:solidFill>
                <a:schemeClr val="dk1"/>
              </a:solidFill>
              <a:latin typeface="Calibri"/>
              <a:ea typeface="Calibri"/>
              <a:cs typeface="Calibri"/>
              <a:sym typeface="Calibri"/>
            </a:endParaRPr>
          </a:p>
          <a:p>
            <a:pPr indent="-342900" lvl="0" marL="354625" marR="0" rtl="0" algn="l">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b="1" lang="es-PE" sz="1500">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 precio superior a $50 y un nombre de proveedor que no sea "Tokyo Traders". Ordenar los resultados de mayor a menor precio.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57"/>
          <p:cNvSpPr/>
          <p:nvPr/>
        </p:nvSpPr>
        <p:spPr>
          <a:xfrm>
            <a:off x="1859623" y="770440"/>
            <a:ext cx="6800190" cy="4016484"/>
          </a:xfrm>
          <a:prstGeom prst="rect">
            <a:avLst/>
          </a:prstGeom>
          <a:noFill/>
          <a:ln>
            <a:noFill/>
          </a:ln>
        </p:spPr>
        <p:txBody>
          <a:bodyPr anchorCtr="0" anchor="t" bIns="45700" lIns="91425" spcFirstLastPara="1" rIns="91425" wrap="square" tIns="45700">
            <a:spAutoFit/>
          </a:bodyPr>
          <a:lstStyle/>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Antes de implementar las consultas, se debe preparar el ambiente de trabajo sobre el cual serán ejecutadas.</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Dentro de las partes de la sintaxis de una sentencia SELECT se encuentra la cláusula WHERE que permite realizar los filtros necesarios sobre la data seleccionada.</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Las funciones de agregación se utilizan para realizar cálculos en un conjunto de valores y devolver un único valor resumen.</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HAVING es una cláusula utilizada en SQL para filtrar el resultado de una consulta GROUP BY basada en una condición.</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Las funciones de SQL permiten realizar operaciones específicas en los datos almacenados en una base de datos. </a:t>
            </a:r>
            <a:endParaRPr sz="1700">
              <a:solidFill>
                <a:srgbClr val="FFFFFF"/>
              </a:solidFill>
              <a:latin typeface="Calibri"/>
              <a:ea typeface="Calibri"/>
              <a:cs typeface="Calibri"/>
              <a:sym typeface="Calibri"/>
            </a:endParaRPr>
          </a:p>
        </p:txBody>
      </p:sp>
      <p:sp>
        <p:nvSpPr>
          <p:cNvPr id="513" name="Google Shape;513;p5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75" name="Google Shape;75;p6"/>
          <p:cNvSpPr txBox="1"/>
          <p:nvPr/>
        </p:nvSpPr>
        <p:spPr>
          <a:xfrm>
            <a:off x="1911743" y="1359003"/>
            <a:ext cx="6566503"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4"/>
            </a:pPr>
            <a:r>
              <a:rPr lang="es-PE" sz="1600">
                <a:solidFill>
                  <a:schemeClr val="dk1"/>
                </a:solidFill>
                <a:latin typeface="Calibri"/>
                <a:ea typeface="Calibri"/>
                <a:cs typeface="Calibri"/>
                <a:sym typeface="Calibri"/>
              </a:rPr>
              <a:t>Seleccionar de la venta emergente el archivo script, </a:t>
            </a:r>
            <a:r>
              <a:rPr b="1" lang="es-PE" sz="1600">
                <a:solidFill>
                  <a:srgbClr val="7030A0"/>
                </a:solidFill>
                <a:latin typeface="Calibri"/>
                <a:ea typeface="Calibri"/>
                <a:cs typeface="Calibri"/>
                <a:sym typeface="Calibri"/>
              </a:rPr>
              <a:t>Instala_Northwind.sql</a:t>
            </a:r>
            <a:endParaRPr/>
          </a:p>
        </p:txBody>
      </p:sp>
      <p:pic>
        <p:nvPicPr>
          <p:cNvPr id="76" name="Google Shape;76;p6"/>
          <p:cNvPicPr preferRelativeResize="0"/>
          <p:nvPr/>
        </p:nvPicPr>
        <p:blipFill rotWithShape="1">
          <a:blip r:embed="rId3">
            <a:alphaModFix/>
          </a:blip>
          <a:srcRect b="0" l="0" r="0" t="0"/>
          <a:stretch/>
        </p:blipFill>
        <p:spPr>
          <a:xfrm>
            <a:off x="2015210" y="2050364"/>
            <a:ext cx="4824840" cy="3100417"/>
          </a:xfrm>
          <a:prstGeom prst="rect">
            <a:avLst/>
          </a:prstGeom>
          <a:noFill/>
          <a:ln>
            <a:noFill/>
          </a:ln>
        </p:spPr>
      </p:pic>
      <p:sp>
        <p:nvSpPr>
          <p:cNvPr id="77" name="Google Shape;77;p6"/>
          <p:cNvSpPr txBox="1"/>
          <p:nvPr/>
        </p:nvSpPr>
        <p:spPr>
          <a:xfrm>
            <a:off x="2015210" y="1097053"/>
            <a:ext cx="432666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pic>
        <p:nvPicPr>
          <p:cNvPr id="84" name="Google Shape;84;p7"/>
          <p:cNvPicPr preferRelativeResize="0"/>
          <p:nvPr/>
        </p:nvPicPr>
        <p:blipFill rotWithShape="1">
          <a:blip r:embed="rId3">
            <a:alphaModFix/>
          </a:blip>
          <a:srcRect b="0" l="0" r="0" t="0"/>
          <a:stretch/>
        </p:blipFill>
        <p:spPr>
          <a:xfrm>
            <a:off x="805152" y="2671672"/>
            <a:ext cx="7870536" cy="2483656"/>
          </a:xfrm>
          <a:prstGeom prst="rect">
            <a:avLst/>
          </a:prstGeom>
          <a:noFill/>
          <a:ln cap="flat" cmpd="sng" w="9525">
            <a:solidFill>
              <a:schemeClr val="dk1"/>
            </a:solidFill>
            <a:prstDash val="solid"/>
            <a:round/>
            <a:headEnd len="sm" w="sm" type="none"/>
            <a:tailEnd len="sm" w="sm" type="none"/>
          </a:ln>
        </p:spPr>
      </p:pic>
      <p:sp>
        <p:nvSpPr>
          <p:cNvPr id="85" name="Google Shape;85;p7"/>
          <p:cNvSpPr txBox="1"/>
          <p:nvPr/>
        </p:nvSpPr>
        <p:spPr>
          <a:xfrm>
            <a:off x="805152" y="1493517"/>
            <a:ext cx="7480903"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5"/>
            </a:pPr>
            <a:r>
              <a:rPr lang="es-PE" sz="1600">
                <a:solidFill>
                  <a:schemeClr val="dk1"/>
                </a:solidFill>
                <a:latin typeface="Calibri"/>
                <a:ea typeface="Calibri"/>
                <a:cs typeface="Calibri"/>
                <a:sym typeface="Calibri"/>
              </a:rPr>
              <a:t>Antes de ejecutar el script, en el equipo deben existir las rutas especificadas en la sentencia </a:t>
            </a:r>
            <a:r>
              <a:rPr b="1" lang="es-PE" sz="1600">
                <a:solidFill>
                  <a:srgbClr val="7030A0"/>
                </a:solidFill>
                <a:latin typeface="Calibri"/>
                <a:ea typeface="Calibri"/>
                <a:cs typeface="Calibri"/>
                <a:sym typeface="Calibri"/>
              </a:rPr>
              <a:t>CREATE DATABASE.</a:t>
            </a:r>
            <a:r>
              <a:rPr lang="es-PE" sz="1600">
                <a:solidFill>
                  <a:schemeClr val="dk1"/>
                </a:solidFill>
                <a:latin typeface="Calibri"/>
                <a:ea typeface="Calibri"/>
                <a:cs typeface="Calibri"/>
                <a:sym typeface="Calibri"/>
              </a:rPr>
              <a:t> Si no existen se deben crear o caso contario modificar el script con una ruta existente. Mantener el nombre de los archivos *.mdf y *.ldf </a:t>
            </a:r>
            <a:endParaRPr b="1" sz="1600">
              <a:solidFill>
                <a:srgbClr val="7030A0"/>
              </a:solidFill>
              <a:latin typeface="Calibri"/>
              <a:ea typeface="Calibri"/>
              <a:cs typeface="Calibri"/>
              <a:sym typeface="Calibri"/>
            </a:endParaRPr>
          </a:p>
        </p:txBody>
      </p:sp>
      <p:sp>
        <p:nvSpPr>
          <p:cNvPr id="86" name="Google Shape;86;p7"/>
          <p:cNvSpPr txBox="1"/>
          <p:nvPr/>
        </p:nvSpPr>
        <p:spPr>
          <a:xfrm>
            <a:off x="805152" y="1225209"/>
            <a:ext cx="470073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93" name="Google Shape;93;p8"/>
          <p:cNvSpPr txBox="1"/>
          <p:nvPr/>
        </p:nvSpPr>
        <p:spPr>
          <a:xfrm>
            <a:off x="490935" y="2363208"/>
            <a:ext cx="2809218"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6"/>
            </a:pPr>
            <a:r>
              <a:rPr lang="es-PE" sz="1600">
                <a:solidFill>
                  <a:schemeClr val="dk1"/>
                </a:solidFill>
                <a:latin typeface="Calibri"/>
                <a:ea typeface="Calibri"/>
                <a:cs typeface="Calibri"/>
                <a:sym typeface="Calibri"/>
              </a:rPr>
              <a:t>Da clic en el botón  ejecutar. Esperar a que se ejecute todo el script.</a:t>
            </a:r>
            <a:endParaRPr b="1" sz="1600">
              <a:solidFill>
                <a:srgbClr val="7030A0"/>
              </a:solidFill>
              <a:latin typeface="Calibri"/>
              <a:ea typeface="Calibri"/>
              <a:cs typeface="Calibri"/>
              <a:sym typeface="Calibri"/>
            </a:endParaRPr>
          </a:p>
        </p:txBody>
      </p:sp>
      <p:pic>
        <p:nvPicPr>
          <p:cNvPr id="94" name="Google Shape;94;p8"/>
          <p:cNvPicPr preferRelativeResize="0"/>
          <p:nvPr/>
        </p:nvPicPr>
        <p:blipFill rotWithShape="1">
          <a:blip r:embed="rId3">
            <a:alphaModFix/>
          </a:blip>
          <a:srcRect b="0" l="0" r="0" t="0"/>
          <a:stretch/>
        </p:blipFill>
        <p:spPr>
          <a:xfrm>
            <a:off x="4382067" y="747602"/>
            <a:ext cx="4354057" cy="4554453"/>
          </a:xfrm>
          <a:prstGeom prst="rect">
            <a:avLst/>
          </a:prstGeom>
          <a:noFill/>
          <a:ln cap="flat" cmpd="sng" w="9525">
            <a:solidFill>
              <a:schemeClr val="dk1"/>
            </a:solidFill>
            <a:prstDash val="solid"/>
            <a:round/>
            <a:headEnd len="sm" w="sm" type="none"/>
            <a:tailEnd len="sm" w="sm" type="none"/>
          </a:ln>
        </p:spPr>
      </p:pic>
      <p:sp>
        <p:nvSpPr>
          <p:cNvPr id="95" name="Google Shape;95;p8"/>
          <p:cNvSpPr txBox="1"/>
          <p:nvPr/>
        </p:nvSpPr>
        <p:spPr>
          <a:xfrm>
            <a:off x="573994" y="2046093"/>
            <a:ext cx="380807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02" name="Google Shape;102;p9"/>
          <p:cNvSpPr txBox="1"/>
          <p:nvPr/>
        </p:nvSpPr>
        <p:spPr>
          <a:xfrm>
            <a:off x="785662" y="2234000"/>
            <a:ext cx="2763873"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7"/>
            </a:pPr>
            <a:r>
              <a:rPr lang="es-PE" sz="1600">
                <a:solidFill>
                  <a:schemeClr val="dk1"/>
                </a:solidFill>
                <a:latin typeface="Calibri"/>
                <a:ea typeface="Calibri"/>
                <a:cs typeface="Calibri"/>
                <a:sym typeface="Calibri"/>
              </a:rPr>
              <a:t>Verificar que exista la base de datos </a:t>
            </a:r>
            <a:r>
              <a:rPr b="1" lang="es-PE" sz="1600">
                <a:solidFill>
                  <a:srgbClr val="7030A0"/>
                </a:solidFill>
                <a:latin typeface="Calibri"/>
                <a:ea typeface="Calibri"/>
                <a:cs typeface="Calibri"/>
                <a:sym typeface="Calibri"/>
              </a:rPr>
              <a:t>Northwind</a:t>
            </a:r>
            <a:r>
              <a:rPr lang="es-PE" sz="1600">
                <a:solidFill>
                  <a:schemeClr val="dk1"/>
                </a:solidFill>
                <a:latin typeface="Calibri"/>
                <a:ea typeface="Calibri"/>
                <a:cs typeface="Calibri"/>
                <a:sym typeface="Calibri"/>
              </a:rPr>
              <a:t>.  </a:t>
            </a:r>
            <a:endParaRPr/>
          </a:p>
        </p:txBody>
      </p:sp>
      <p:pic>
        <p:nvPicPr>
          <p:cNvPr id="103" name="Google Shape;103;p9"/>
          <p:cNvPicPr preferRelativeResize="0"/>
          <p:nvPr/>
        </p:nvPicPr>
        <p:blipFill rotWithShape="1">
          <a:blip r:embed="rId3">
            <a:alphaModFix/>
          </a:blip>
          <a:srcRect b="0" l="0" r="0" t="0"/>
          <a:stretch/>
        </p:blipFill>
        <p:spPr>
          <a:xfrm>
            <a:off x="5079882" y="1831087"/>
            <a:ext cx="3119479" cy="2799268"/>
          </a:xfrm>
          <a:prstGeom prst="rect">
            <a:avLst/>
          </a:prstGeom>
          <a:noFill/>
          <a:ln cap="flat" cmpd="sng" w="9525">
            <a:solidFill>
              <a:schemeClr val="dk1"/>
            </a:solidFill>
            <a:prstDash val="solid"/>
            <a:round/>
            <a:headEnd len="sm" w="sm" type="none"/>
            <a:tailEnd len="sm" w="sm" type="none"/>
          </a:ln>
        </p:spPr>
      </p:pic>
      <p:sp>
        <p:nvSpPr>
          <p:cNvPr id="104" name="Google Shape;104;p9"/>
          <p:cNvSpPr txBox="1"/>
          <p:nvPr/>
        </p:nvSpPr>
        <p:spPr>
          <a:xfrm>
            <a:off x="785661" y="1925059"/>
            <a:ext cx="406065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